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6e67a80be22d4429" /><Relationship Type="http://schemas.openxmlformats.org/officeDocument/2006/relationships/extended-properties" Target="/docProps/app.xml" Id="Rc6bda0e5fadc4f65" /><Relationship Type="http://schemas.openxmlformats.org/officeDocument/2006/relationships/officeDocument" Target="/ppt/presentation.xml" Id="Re779fdaf36ae46ba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22827ed717a94311"/>
  </p:sldMasterIdLst>
  <p:notesMasterIdLst>
    <p:notesMasterId xmlns:r="http://schemas.openxmlformats.org/officeDocument/2006/relationships" r:id="Rbef632d4d09e40f8"/>
  </p:notesMasterIdLst>
  <p:sldIdLst>
    <p:sldId xmlns:r="http://schemas.openxmlformats.org/officeDocument/2006/relationships" id="256" r:id="R4b99d02898434d18"/>
    <p:sldId xmlns:r="http://schemas.openxmlformats.org/officeDocument/2006/relationships" id="257" r:id="R16a0de21f7a2429b"/>
    <p:sldId xmlns:r="http://schemas.openxmlformats.org/officeDocument/2006/relationships" id="258" r:id="R86efdb83e43c47f9"/>
    <p:sldId xmlns:r="http://schemas.openxmlformats.org/officeDocument/2006/relationships" id="259" r:id="Rc04a9748ebfc442d"/>
    <p:sldId xmlns:r="http://schemas.openxmlformats.org/officeDocument/2006/relationships" id="260" r:id="R2c588d93bfce4833"/>
    <p:sldId xmlns:r="http://schemas.openxmlformats.org/officeDocument/2006/relationships" id="261" r:id="R77b175e7c07b4345"/>
    <p:sldId xmlns:r="http://schemas.openxmlformats.org/officeDocument/2006/relationships" id="262" r:id="Rd94ee1fade534497"/>
    <p:sldId xmlns:r="http://schemas.openxmlformats.org/officeDocument/2006/relationships" id="263" r:id="Rd6862ea754044308"/>
    <p:sldId xmlns:r="http://schemas.openxmlformats.org/officeDocument/2006/relationships" id="264" r:id="Ra42edc35ad06475e"/>
    <p:sldId xmlns:r="http://schemas.openxmlformats.org/officeDocument/2006/relationships" id="265" r:id="R4eac948edaea41a1"/>
    <p:sldId xmlns:r="http://schemas.openxmlformats.org/officeDocument/2006/relationships" id="266" r:id="Rcb5516d955df4b0d"/>
    <p:sldId xmlns:r="http://schemas.openxmlformats.org/officeDocument/2006/relationships" id="267" r:id="R806534de8a2045b4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372c045f143a4031" /><Relationship Type="http://schemas.openxmlformats.org/officeDocument/2006/relationships/slideMaster" Target="/ppt/slideMasters/slideMaster1.xml" Id="R22827ed717a94311" /><Relationship Type="http://schemas.openxmlformats.org/officeDocument/2006/relationships/notesMaster" Target="/ppt/notesMasters/notesMaster1.xml" Id="Rbef632d4d09e40f8" /><Relationship Type="http://schemas.openxmlformats.org/officeDocument/2006/relationships/presProps" Target="/ppt/presProps.xml" Id="Rf1043d539cf44faa" /><Relationship Type="http://schemas.openxmlformats.org/officeDocument/2006/relationships/tableStyles" Target="/ppt/tableStyles.xml" Id="R9518bb04b4d3451d" /><Relationship Type="http://schemas.openxmlformats.org/officeDocument/2006/relationships/slide" Target="/ppt/slides/slide1.xml" Id="R4b99d02898434d18" /><Relationship Type="http://schemas.openxmlformats.org/officeDocument/2006/relationships/slide" Target="/ppt/slides/slide2.xml" Id="R16a0de21f7a2429b" /><Relationship Type="http://schemas.openxmlformats.org/officeDocument/2006/relationships/slide" Target="/ppt/slides/slide3.xml" Id="R86efdb83e43c47f9" /><Relationship Type="http://schemas.openxmlformats.org/officeDocument/2006/relationships/slide" Target="/ppt/slides/slide4.xml" Id="Rc04a9748ebfc442d" /><Relationship Type="http://schemas.openxmlformats.org/officeDocument/2006/relationships/slide" Target="/ppt/slides/slide5.xml" Id="R2c588d93bfce4833" /><Relationship Type="http://schemas.openxmlformats.org/officeDocument/2006/relationships/slide" Target="/ppt/slides/slide6.xml" Id="R77b175e7c07b4345" /><Relationship Type="http://schemas.openxmlformats.org/officeDocument/2006/relationships/slide" Target="/ppt/slides/slide7.xml" Id="Rd94ee1fade534497" /><Relationship Type="http://schemas.openxmlformats.org/officeDocument/2006/relationships/slide" Target="/ppt/slides/slide8.xml" Id="Rd6862ea754044308" /><Relationship Type="http://schemas.openxmlformats.org/officeDocument/2006/relationships/slide" Target="/ppt/slides/slide9.xml" Id="Ra42edc35ad06475e" /><Relationship Type="http://schemas.openxmlformats.org/officeDocument/2006/relationships/slide" Target="/ppt/slides/slide10.xml" Id="R4eac948edaea41a1" /><Relationship Type="http://schemas.openxmlformats.org/officeDocument/2006/relationships/slide" Target="/ppt/slides/slide11.xml" Id="Rcb5516d955df4b0d" /><Relationship Type="http://schemas.openxmlformats.org/officeDocument/2006/relationships/slide" Target="/ppt/slides/slide12.xml" Id="R806534de8a2045b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ea6422182334b0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44998bab8fd64fec" /><Relationship Type="http://schemas.openxmlformats.org/officeDocument/2006/relationships/notesMaster" Target="/ppt/notesMasters/notesMaster1.xml" Id="Re4cf122a92044a85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8bc66e2619e4f14" /><Relationship Type="http://schemas.openxmlformats.org/officeDocument/2006/relationships/notesMaster" Target="/ppt/notesMasters/notesMaster1.xml" Id="Rb01639fe249f453b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3d796db066a04ea5" /><Relationship Type="http://schemas.openxmlformats.org/officeDocument/2006/relationships/notesMaster" Target="/ppt/notesMasters/notesMaster1.xml" Id="Ra1e3b879644d427e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abb6613bc7624b9b" /><Relationship Type="http://schemas.openxmlformats.org/officeDocument/2006/relationships/notesMaster" Target="/ppt/notesMasters/notesMaster1.xml" Id="R85d68cb76b24427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95497ffb79aa45f3" /><Relationship Type="http://schemas.openxmlformats.org/officeDocument/2006/relationships/notesMaster" Target="/ppt/notesMasters/notesMaster1.xml" Id="R99c82f0521894d53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66f38955dfe64c08" /><Relationship Type="http://schemas.openxmlformats.org/officeDocument/2006/relationships/notesMaster" Target="/ppt/notesMasters/notesMaster1.xml" Id="R6fb4281ec60a41f0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8353227341404bb7" /><Relationship Type="http://schemas.openxmlformats.org/officeDocument/2006/relationships/notesMaster" Target="/ppt/notesMasters/notesMaster1.xml" Id="Ra661b4848b244cae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4d77d01f550a4fd5" /><Relationship Type="http://schemas.openxmlformats.org/officeDocument/2006/relationships/notesMaster" Target="/ppt/notesMasters/notesMaster1.xml" Id="R7a6dc7d2a8694da6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fdf27c63882a499e" /><Relationship Type="http://schemas.openxmlformats.org/officeDocument/2006/relationships/notesMaster" Target="/ppt/notesMasters/notesMaster1.xml" Id="R2188c8c278f642c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2f98453f981470c" /><Relationship Type="http://schemas.openxmlformats.org/officeDocument/2006/relationships/notesMaster" Target="/ppt/notesMasters/notesMaster1.xml" Id="R907e3d64b52c4687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9a2630954e754d53" /><Relationship Type="http://schemas.openxmlformats.org/officeDocument/2006/relationships/notesMaster" Target="/ppt/notesMasters/notesMaster1.xml" Id="Rb2f5c52af96f4d9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c0481ededcb4fc3" /><Relationship Type="http://schemas.openxmlformats.org/officeDocument/2006/relationships/notesMaster" Target="/ppt/notesMasters/notesMaster1.xml" Id="Ra486030b4f5c4a7e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91e6365f39af4a35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2e254d7cb0cf432c" /><Relationship Type="http://schemas.openxmlformats.org/officeDocument/2006/relationships/slideLayout" Target="/ppt/slideLayouts/slideLayout1.xml" Id="R696829ef48bb4d1c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96829ef48bb4d1c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a23bff7708418f" /><Relationship Type="http://schemas.openxmlformats.org/officeDocument/2006/relationships/image" Target="/ppt/media/image.png" Id="R296f489ef5b948eb" /><Relationship Type="http://schemas.openxmlformats.org/officeDocument/2006/relationships/image" Target="/ppt/media/image2.png" Id="R9e6e7e73fb2f49e9" /><Relationship Type="http://schemas.openxmlformats.org/officeDocument/2006/relationships/hyperlink" Target="https://servicecam.pro/signup?utm_source=salesdeck&amp;utm_medium=pptx" TargetMode="External" Id="R6ae2ba33a85c4234" /><Relationship Type="http://schemas.openxmlformats.org/officeDocument/2006/relationships/hyperlink" Target="https://servicecam.pro/demo?utm_source=salesdeck&amp;utm_medium=pptx" TargetMode="External" Id="R0e7f33c90b974191" /><Relationship Type="http://schemas.openxmlformats.org/officeDocument/2006/relationships/notesSlide" Target="/ppt/notesSlides/notesSlide1.xml" Id="Rffb56cbd0d5445e0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011e9100c654f98" /><Relationship Type="http://schemas.openxmlformats.org/officeDocument/2006/relationships/image" Target="/ppt/media/image14.png" Id="Rcf03d540668d47fc" /><Relationship Type="http://schemas.openxmlformats.org/officeDocument/2006/relationships/notesSlide" Target="/ppt/notesSlides/notesSlide10.xml" Id="R0f43cb97762e4b46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7e2523bfb4c4cf1" /><Relationship Type="http://schemas.openxmlformats.org/officeDocument/2006/relationships/image" Target="/ppt/media/image15.png" Id="R919e161a09934ef2" /><Relationship Type="http://schemas.openxmlformats.org/officeDocument/2006/relationships/notesSlide" Target="/ppt/notesSlides/notesSlide11.xml" Id="Rc74a8dab5eb94c0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000a5ced794c04" /><Relationship Type="http://schemas.openxmlformats.org/officeDocument/2006/relationships/image" Target="/ppt/media/image16.png" Id="Ra3862caa956d400f" /><Relationship Type="http://schemas.openxmlformats.org/officeDocument/2006/relationships/image" Target="/ppt/media/image17.png" Id="Re0c14389f6e645bd" /><Relationship Type="http://schemas.openxmlformats.org/officeDocument/2006/relationships/hyperlink" Target="https://servicecam.pro/demo?utm_source=salesdeck&amp;utm_medium=pptx" TargetMode="External" Id="Rbe474a02f02b4097" /><Relationship Type="http://schemas.openxmlformats.org/officeDocument/2006/relationships/hyperlink" Target="https://servicecam.pro/signup?utm_source=salesdeck&amp;utm_medium=pptx" TargetMode="External" Id="Rac1e6683f1534121" /><Relationship Type="http://schemas.openxmlformats.org/officeDocument/2006/relationships/hyperlink" Target="https://servicecam.pro/contact#setup-call" TargetMode="External" Id="R62155323f4ba4234" /><Relationship Type="http://schemas.openxmlformats.org/officeDocument/2006/relationships/notesSlide" Target="/ppt/notesSlides/notesSlide12.xml" Id="R15728042f28e43ef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829973612cb405b" /><Relationship Type="http://schemas.openxmlformats.org/officeDocument/2006/relationships/image" Target="/ppt/media/image3.png" Id="R4b090ce18b1548a0" /><Relationship Type="http://schemas.openxmlformats.org/officeDocument/2006/relationships/notesSlide" Target="/ppt/notesSlides/notesSlide2.xml" Id="Rc9a645be348f419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9dea43145094a04" /><Relationship Type="http://schemas.openxmlformats.org/officeDocument/2006/relationships/image" Target="/ppt/media/image4.png" Id="Rbc8d8f2d1465494e" /><Relationship Type="http://schemas.openxmlformats.org/officeDocument/2006/relationships/image" Target="/ppt/media/image5.png" Id="R820e3e84bf8443ab" /><Relationship Type="http://schemas.openxmlformats.org/officeDocument/2006/relationships/notesSlide" Target="/ppt/notesSlides/notesSlide3.xml" Id="R86e0c3381b97424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80e422584f24603" /><Relationship Type="http://schemas.openxmlformats.org/officeDocument/2006/relationships/image" Target="/ppt/media/image6.png" Id="Re4864f44bf9f42bf" /><Relationship Type="http://schemas.openxmlformats.org/officeDocument/2006/relationships/notesSlide" Target="/ppt/notesSlides/notesSlide4.xml" Id="Rbde0760fe9354908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c09ae38aa0c4887" /><Relationship Type="http://schemas.openxmlformats.org/officeDocument/2006/relationships/image" Target="/ppt/media/image7.png" Id="Rb777973a1c944264" /><Relationship Type="http://schemas.openxmlformats.org/officeDocument/2006/relationships/image" Target="/ppt/media/image8.png" Id="Rcdc83502f929410e" /><Relationship Type="http://schemas.openxmlformats.org/officeDocument/2006/relationships/notesSlide" Target="/ppt/notesSlides/notesSlide5.xml" Id="R2118e8d346cd492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4d9ffe6616d45e4" /><Relationship Type="http://schemas.openxmlformats.org/officeDocument/2006/relationships/image" Target="/ppt/media/image9.png" Id="Rd8d78b28fe6c40b8" /><Relationship Type="http://schemas.openxmlformats.org/officeDocument/2006/relationships/image" Target="/ppt/media/image10.png" Id="R1ac7e913651f43e7" /><Relationship Type="http://schemas.openxmlformats.org/officeDocument/2006/relationships/notesSlide" Target="/ppt/notesSlides/notesSlide6.xml" Id="R943973318af4408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7bff3cf95d540c5" /><Relationship Type="http://schemas.openxmlformats.org/officeDocument/2006/relationships/image" Target="/ppt/media/image11.png" Id="Rb0735bbcca0140d2" /><Relationship Type="http://schemas.openxmlformats.org/officeDocument/2006/relationships/notesSlide" Target="/ppt/notesSlides/notesSlide7.xml" Id="Re0f97e73826f41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7db77e919a54635" /><Relationship Type="http://schemas.openxmlformats.org/officeDocument/2006/relationships/image" Target="/ppt/media/image12.png" Id="R5f0cb8a46b5d4421" /><Relationship Type="http://schemas.openxmlformats.org/officeDocument/2006/relationships/notesSlide" Target="/ppt/notesSlides/notesSlide8.xml" Id="R482c4444ead448d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cde2f4ba5c746ac" /><Relationship Type="http://schemas.openxmlformats.org/officeDocument/2006/relationships/image" Target="/ppt/media/image13.png" Id="Rccbb5a062e824e97" /><Relationship Type="http://schemas.openxmlformats.org/officeDocument/2006/relationships/notesSlide" Target="/ppt/notesSlides/notesSlide9.xml" Id="R8891c1fecb5743bc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96f489ef5b948eb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hero-overlay">
            <a:extLst xmlns:a="http://schemas.openxmlformats.org/drawingml/2006/main">
              <a:ext uri="{FF2B5EF4-FFF2-40B4-BE49-F238E27FC236}">
                <a16:creationId xmlns:a16="http://schemas.microsoft.com/office/drawing/2014/main" id="{B9BFDF8A-F50B-487B-87FD-ED646CCC5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gradFill xmlns:a="http://schemas.openxmlformats.org/drawingml/2006/main">
            <a:gsLst>
              <a:gs pos="0">
                <a:srgbClr val="08121D">
                  <a:alpha val="96000"/>
                </a:srgbClr>
              </a:gs>
              <a:gs pos="48000">
                <a:srgbClr val="08121D">
                  <a:alpha val="82000"/>
                </a:srgbClr>
              </a:gs>
              <a:gs pos="100000">
                <a:srgbClr val="08121D">
                  <a:alpha val="18000"/>
                </a:srgbClr>
              </a:gs>
            </a:gsLst>
            <a:lin ang="0"/>
          </a:gradFill>
          <a:ln xmlns:a="http://schemas.openxmlformats.org/drawingml/2006/main" w="0">
            <a:noFill/>
            <a:prstDash val="solid"/>
          </a:ln>
        </p:spPr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6e7e73fb2f49e9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4" name="brand-name">
            <a:extLst xmlns:a="http://schemas.openxmlformats.org/drawingml/2006/main">
              <a:ext uri="{FF2B5EF4-FFF2-40B4-BE49-F238E27FC236}">
                <a16:creationId xmlns:a16="http://schemas.microsoft.com/office/drawing/2014/main" id="{1D31C1D4-3BB6-49BC-A904-2FC2146DB4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5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88841A89-854D-4AD7-997C-F57F88E90B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6" name="eyebrow-rule-Remote video diagnostics for field service">
            <a:extLst xmlns:a="http://schemas.openxmlformats.org/drawingml/2006/main">
              <a:ext uri="{FF2B5EF4-FFF2-40B4-BE49-F238E27FC236}">
                <a16:creationId xmlns:a16="http://schemas.microsoft.com/office/drawing/2014/main" id="{32142D1E-4CC3-457D-846B-7BC98D62EB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eyebrow-Remote video diagnostics for field service">
            <a:extLst xmlns:a="http://schemas.openxmlformats.org/drawingml/2006/main">
              <a:ext uri="{FF2B5EF4-FFF2-40B4-BE49-F238E27FC236}">
                <a16:creationId xmlns:a16="http://schemas.microsoft.com/office/drawing/2014/main" id="{A7DBAB40-EAA9-427B-A2E0-616BB53E27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135255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REMOTE VIDEO DIAGNOSTICS FOR FIELD SERVICE</a:t>
            </a:r>
          </a:p>
        </p:txBody>
      </p:sp>
      <p:sp>
        <p:nvSpPr>
          <p:cNvPr id="8" name="hero-title-1">
            <a:extLst xmlns:a="http://schemas.openxmlformats.org/drawingml/2006/main">
              <a:ext uri="{FF2B5EF4-FFF2-40B4-BE49-F238E27FC236}">
                <a16:creationId xmlns:a16="http://schemas.microsoft.com/office/drawing/2014/main" id="{9EB0128B-4228-4C4F-AB5C-0016BC470F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752600"/>
            <a:ext cx="809625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5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Before you send the truck,</a:t>
            </a:r>
          </a:p>
        </p:txBody>
      </p:sp>
      <p:sp>
        <p:nvSpPr>
          <p:cNvPr id="9" name="hero-title-2">
            <a:extLst xmlns:a="http://schemas.openxmlformats.org/drawingml/2006/main">
              <a:ext uri="{FF2B5EF4-FFF2-40B4-BE49-F238E27FC236}">
                <a16:creationId xmlns:a16="http://schemas.microsoft.com/office/drawing/2014/main" id="{A0E39926-D166-4E4A-8B9C-E418BC019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447925"/>
            <a:ext cx="6667500" cy="914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61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61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send a camera link.</a:t>
            </a:r>
          </a:p>
        </p:txBody>
      </p:sp>
      <p:sp>
        <p:nvSpPr>
          <p:cNvPr id="10" name="hero-lede">
            <a:extLst xmlns:a="http://schemas.openxmlformats.org/drawingml/2006/main">
              <a:ext uri="{FF2B5EF4-FFF2-40B4-BE49-F238E27FC236}">
                <a16:creationId xmlns:a16="http://schemas.microsoft.com/office/drawing/2014/main" id="{9CAA5D6C-32EE-49EF-8591-484B16D649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524250"/>
            <a:ext cx="5810250" cy="7905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650" b="0" i="0">
                <a:solidFill>
                  <a:srgbClr val="FFFFFF">
                    <a:alpha val="8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650" b="0" i="0">
                <a:solidFill>
                  <a:srgbClr val="FFFFFF">
                    <a:alpha val="86000"/>
                  </a:srgbClr>
                </a:solidFill>
                <a:latin typeface="Arial"/>
                <a:ea typeface="Arial"/>
                <a:cs typeface="Arial"/>
              </a:rPr>
              <a:t>See the issue live. Guide the customer. Keep the proof in one service record—without an app download.</a:t>
            </a:r>
          </a:p>
        </p:txBody>
      </p:sp>
      <p:sp>
        <p:nvSpPr>
          <p:cNvPr id="11" name="signup-bg">
            <a:extLst xmlns:a="http://schemas.openxmlformats.org/drawingml/2006/main">
              <a:ext uri="{FF2B5EF4-FFF2-40B4-BE49-F238E27FC236}">
                <a16:creationId xmlns:a16="http://schemas.microsoft.com/office/drawing/2014/main" id="{2353173D-1C1F-4273-AE72-C149C877D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57725"/>
            <a:ext cx="2333625" cy="47625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ignup-label">
            <a:extLst xmlns:a="http://schemas.openxmlformats.org/drawingml/2006/main">
              <a:ext uri="{FF2B5EF4-FFF2-40B4-BE49-F238E27FC236}">
                <a16:creationId xmlns:a16="http://schemas.microsoft.com/office/drawing/2014/main" id="{9FFE0DEA-27BB-475E-9E08-7365B307AF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57725"/>
            <a:ext cx="2333625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76200" tIns="0" rIns="76200" bIns="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defRPr sz="1275" b="1" i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FFFFFF"/>
                </a:solidFill>
                <a:latin typeface="Arial"/>
                <a:ea typeface="Arial"/>
                <a:cs typeface="Arial"/>
                <a:hlinkClick xmlns:r="http://schemas.openxmlformats.org/officeDocument/2006/relationships" r:id="R6ae2ba33a85c4234"/>
              </a:rPr>
              <a:t>Create free beta account</a:t>
            </a:r>
          </a:p>
        </p:txBody>
      </p:sp>
      <p:sp>
        <p:nvSpPr>
          <p:cNvPr id="13" name="demo-link">
            <a:extLst xmlns:a="http://schemas.openxmlformats.org/drawingml/2006/main">
              <a:ext uri="{FF2B5EF4-FFF2-40B4-BE49-F238E27FC236}">
                <a16:creationId xmlns:a16="http://schemas.microsoft.com/office/drawing/2014/main" id="{8AD719F0-75CF-4F27-97F2-DA947D5453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14700" y="4791075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FFFFFF"/>
                </a:solidFill>
                <a:latin typeface="Arial"/>
                <a:ea typeface="Arial"/>
                <a:cs typeface="Arial"/>
                <a:hlinkClick xmlns:r="http://schemas.openxmlformats.org/officeDocument/2006/relationships" r:id="R0e7f33c90b974191"/>
              </a:rPr>
              <a:t>Open the no-account demo  ↗</a:t>
            </a:r>
          </a:p>
        </p:txBody>
      </p:sp>
      <p:sp>
        <p:nvSpPr>
          <p:cNvPr id="14" name="hero-fine">
            <a:extLst xmlns:a="http://schemas.openxmlformats.org/drawingml/2006/main">
              <a:ext uri="{FF2B5EF4-FFF2-40B4-BE49-F238E27FC236}">
                <a16:creationId xmlns:a16="http://schemas.microsoft.com/office/drawing/2014/main" id="{904A0B50-FA0B-4E4A-9458-C00F3E4EF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381625"/>
            <a:ext cx="609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Current beta: full Multi-Shop capacity at $0. No card. No automatic conversion.</a:t>
            </a:r>
          </a:p>
        </p:txBody>
      </p:sp>
      <p:sp>
        <p:nvSpPr>
          <p:cNvPr id="15" name="source-1">
            <a:extLst xmlns:a="http://schemas.openxmlformats.org/drawingml/2006/main">
              <a:ext uri="{FF2B5EF4-FFF2-40B4-BE49-F238E27FC236}">
                <a16:creationId xmlns:a16="http://schemas.microsoft.com/office/drawing/2014/main" id="{77A3E4D9-3BD1-46B8-B296-2011B97E2A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rPr>
              <a:t>Source: servicecam.pro · Current offer verified July 15, 2026</a:t>
            </a:r>
          </a:p>
        </p:txBody>
      </p:sp>
      <p:sp>
        <p:nvSpPr>
          <p:cNvPr id="16" name="page-1">
            <a:extLst xmlns:a="http://schemas.openxmlformats.org/drawingml/2006/main">
              <a:ext uri="{FF2B5EF4-FFF2-40B4-BE49-F238E27FC236}">
                <a16:creationId xmlns:a16="http://schemas.microsoft.com/office/drawing/2014/main" id="{4F054C10-6FB9-41DD-9E7E-B6A2770CC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7863277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202B3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f03d540668d47fc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DF48623E-A899-43A8-8234-EC6B17EDD0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A1A577E0-3972-4EC8-AB89-60D6E68CD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Built for visible service questions">
            <a:extLst xmlns:a="http://schemas.openxmlformats.org/drawingml/2006/main">
              <a:ext uri="{FF2B5EF4-FFF2-40B4-BE49-F238E27FC236}">
                <a16:creationId xmlns:a16="http://schemas.microsoft.com/office/drawing/2014/main" id="{ED1DDED0-FDEF-41E2-A8C6-92921187B3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06680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Built for visible service questions">
            <a:extLst xmlns:a="http://schemas.openxmlformats.org/drawingml/2006/main">
              <a:ext uri="{FF2B5EF4-FFF2-40B4-BE49-F238E27FC236}">
                <a16:creationId xmlns:a16="http://schemas.microsoft.com/office/drawing/2014/main" id="{8FE5A9F3-B4E6-4937-9674-FEDACF14C2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9906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BUILT FOR VISIBLE SERVICE QUESTIONS</a:t>
            </a:r>
          </a:p>
        </p:txBody>
      </p:sp>
      <p:sp>
        <p:nvSpPr>
          <p:cNvPr id="6" name="trades-title">
            <a:extLst xmlns:a="http://schemas.openxmlformats.org/drawingml/2006/main">
              <a:ext uri="{FF2B5EF4-FFF2-40B4-BE49-F238E27FC236}">
                <a16:creationId xmlns:a16="http://schemas.microsoft.com/office/drawing/2014/main" id="{7BCCB5E6-490B-4A39-8884-80495B2A10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43025"/>
            <a:ext cx="9144000" cy="1466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8000"/>
              </a:lnSpc>
              <a:buNone/>
              <a:defRPr sz="4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Use it wherever seeing the issue changes the next step.</a:t>
            </a:r>
          </a:p>
        </p:txBody>
      </p:sp>
      <p:sp>
        <p:nvSpPr>
          <p:cNvPr id="7" name="trades-top">
            <a:extLst xmlns:a="http://schemas.openxmlformats.org/drawingml/2006/main">
              <a:ext uri="{FF2B5EF4-FFF2-40B4-BE49-F238E27FC236}">
                <a16:creationId xmlns:a16="http://schemas.microsoft.com/office/drawing/2014/main" id="{81F79F9E-BDB7-4556-B3A0-475493EEBB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228975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trade-num-0">
            <a:extLst xmlns:a="http://schemas.openxmlformats.org/drawingml/2006/main">
              <a:ext uri="{FF2B5EF4-FFF2-40B4-BE49-F238E27FC236}">
                <a16:creationId xmlns:a16="http://schemas.microsoft.com/office/drawing/2014/main" id="{553D117E-42CC-4CC5-B71F-032C3758B6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457575"/>
            <a:ext cx="3333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id="9" name="trade-0">
            <a:extLst xmlns:a="http://schemas.openxmlformats.org/drawingml/2006/main">
              <a:ext uri="{FF2B5EF4-FFF2-40B4-BE49-F238E27FC236}">
                <a16:creationId xmlns:a16="http://schemas.microsoft.com/office/drawing/2014/main" id="{DA457F5D-959A-422A-8FCD-C9C6250F3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3528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HVAC</a:t>
            </a:r>
          </a:p>
        </p:txBody>
      </p:sp>
      <p:sp>
        <p:nvSpPr>
          <p:cNvPr id="10" name="trade-rule-0">
            <a:extLst xmlns:a="http://schemas.openxmlformats.org/drawingml/2006/main">
              <a:ext uri="{FF2B5EF4-FFF2-40B4-BE49-F238E27FC236}">
                <a16:creationId xmlns:a16="http://schemas.microsoft.com/office/drawing/2014/main" id="{E4EEEB18-87FB-4402-91D6-9FE92C481E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981450"/>
            <a:ext cx="4953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trades-v-0">
            <a:extLst xmlns:a="http://schemas.openxmlformats.org/drawingml/2006/main">
              <a:ext uri="{FF2B5EF4-FFF2-40B4-BE49-F238E27FC236}">
                <a16:creationId xmlns:a16="http://schemas.microsoft.com/office/drawing/2014/main" id="{58B61656-6F79-4B27-857C-BF99ED6C20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3228975"/>
            <a:ext cx="9525" cy="809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trade-num-1">
            <a:extLst xmlns:a="http://schemas.openxmlformats.org/drawingml/2006/main">
              <a:ext uri="{FF2B5EF4-FFF2-40B4-BE49-F238E27FC236}">
                <a16:creationId xmlns:a16="http://schemas.microsoft.com/office/drawing/2014/main" id="{6B9E354C-95F8-4167-8953-E32583167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3457575"/>
            <a:ext cx="3333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id="13" name="trade-1">
            <a:extLst xmlns:a="http://schemas.openxmlformats.org/drawingml/2006/main">
              <a:ext uri="{FF2B5EF4-FFF2-40B4-BE49-F238E27FC236}">
                <a16:creationId xmlns:a16="http://schemas.microsoft.com/office/drawing/2014/main" id="{70606B64-487D-4F21-BF57-121F5A8687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3528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Refrigeration</a:t>
            </a:r>
          </a:p>
        </p:txBody>
      </p:sp>
      <p:sp>
        <p:nvSpPr>
          <p:cNvPr id="14" name="trade-rule-1">
            <a:extLst xmlns:a="http://schemas.openxmlformats.org/drawingml/2006/main">
              <a:ext uri="{FF2B5EF4-FFF2-40B4-BE49-F238E27FC236}">
                <a16:creationId xmlns:a16="http://schemas.microsoft.com/office/drawing/2014/main" id="{CC9C000F-1E20-439F-A3FA-B37E0438E0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3981450"/>
            <a:ext cx="4953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trade-num-2">
            <a:extLst xmlns:a="http://schemas.openxmlformats.org/drawingml/2006/main">
              <a:ext uri="{FF2B5EF4-FFF2-40B4-BE49-F238E27FC236}">
                <a16:creationId xmlns:a16="http://schemas.microsoft.com/office/drawing/2014/main" id="{FB427FFF-0983-423C-B683-21D5E3480C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76725"/>
            <a:ext cx="3333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03</a:t>
            </a:r>
          </a:p>
        </p:txBody>
      </p:sp>
      <p:sp>
        <p:nvSpPr>
          <p:cNvPr id="16" name="trade-2">
            <a:extLst xmlns:a="http://schemas.openxmlformats.org/drawingml/2006/main">
              <a:ext uri="{FF2B5EF4-FFF2-40B4-BE49-F238E27FC236}">
                <a16:creationId xmlns:a16="http://schemas.microsoft.com/office/drawing/2014/main" id="{3AC24CB8-EC67-471D-A2CB-31AA544776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17195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Plumbing</a:t>
            </a:r>
          </a:p>
        </p:txBody>
      </p:sp>
      <p:sp>
        <p:nvSpPr>
          <p:cNvPr id="17" name="trade-rule-2">
            <a:extLst xmlns:a="http://schemas.openxmlformats.org/drawingml/2006/main">
              <a:ext uri="{FF2B5EF4-FFF2-40B4-BE49-F238E27FC236}">
                <a16:creationId xmlns:a16="http://schemas.microsoft.com/office/drawing/2014/main" id="{CA8A0A5A-266B-4071-8BC0-90D60B08F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00600"/>
            <a:ext cx="4953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trades-v-1">
            <a:extLst xmlns:a="http://schemas.openxmlformats.org/drawingml/2006/main">
              <a:ext uri="{FF2B5EF4-FFF2-40B4-BE49-F238E27FC236}">
                <a16:creationId xmlns:a16="http://schemas.microsoft.com/office/drawing/2014/main" id="{8BA4FB4D-33D1-43AC-8E79-3A70AE86A4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4048125"/>
            <a:ext cx="9525" cy="809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trade-num-3">
            <a:extLst xmlns:a="http://schemas.openxmlformats.org/drawingml/2006/main">
              <a:ext uri="{FF2B5EF4-FFF2-40B4-BE49-F238E27FC236}">
                <a16:creationId xmlns:a16="http://schemas.microsoft.com/office/drawing/2014/main" id="{9A2D39BB-11C4-4ED4-89F5-A6571AC6F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4276725"/>
            <a:ext cx="3333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04</a:t>
            </a:r>
          </a:p>
        </p:txBody>
      </p:sp>
      <p:sp>
        <p:nvSpPr>
          <p:cNvPr id="20" name="trade-3">
            <a:extLst xmlns:a="http://schemas.openxmlformats.org/drawingml/2006/main">
              <a:ext uri="{FF2B5EF4-FFF2-40B4-BE49-F238E27FC236}">
                <a16:creationId xmlns:a16="http://schemas.microsoft.com/office/drawing/2014/main" id="{F75FE612-F244-4644-A62D-80C4A7E30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417195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Electrical</a:t>
            </a:r>
          </a:p>
        </p:txBody>
      </p:sp>
      <p:sp>
        <p:nvSpPr>
          <p:cNvPr id="21" name="trade-rule-3">
            <a:extLst xmlns:a="http://schemas.openxmlformats.org/drawingml/2006/main">
              <a:ext uri="{FF2B5EF4-FFF2-40B4-BE49-F238E27FC236}">
                <a16:creationId xmlns:a16="http://schemas.microsoft.com/office/drawing/2014/main" id="{690EC7EC-6568-47AD-9F0C-1C4188A73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4800600"/>
            <a:ext cx="4953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trade-num-4">
            <a:extLst xmlns:a="http://schemas.openxmlformats.org/drawingml/2006/main">
              <a:ext uri="{FF2B5EF4-FFF2-40B4-BE49-F238E27FC236}">
                <a16:creationId xmlns:a16="http://schemas.microsoft.com/office/drawing/2014/main" id="{CB84113F-09BA-4663-B27A-15DEA1DF48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095875"/>
            <a:ext cx="3333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05</a:t>
            </a:r>
          </a:p>
        </p:txBody>
      </p:sp>
      <p:sp>
        <p:nvSpPr>
          <p:cNvPr id="23" name="trade-4">
            <a:extLst xmlns:a="http://schemas.openxmlformats.org/drawingml/2006/main">
              <a:ext uri="{FF2B5EF4-FFF2-40B4-BE49-F238E27FC236}">
                <a16:creationId xmlns:a16="http://schemas.microsoft.com/office/drawing/2014/main" id="{E86B8C46-A4B9-4740-B746-B06E48DD56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9911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Appliance repair</a:t>
            </a:r>
          </a:p>
        </p:txBody>
      </p:sp>
      <p:sp>
        <p:nvSpPr>
          <p:cNvPr id="24" name="trade-rule-4">
            <a:extLst xmlns:a="http://schemas.openxmlformats.org/drawingml/2006/main">
              <a:ext uri="{FF2B5EF4-FFF2-40B4-BE49-F238E27FC236}">
                <a16:creationId xmlns:a16="http://schemas.microsoft.com/office/drawing/2014/main" id="{777EBE11-54E0-4DAE-9620-4D681FEA51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619750"/>
            <a:ext cx="4953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trades-v-2">
            <a:extLst xmlns:a="http://schemas.openxmlformats.org/drawingml/2006/main">
              <a:ext uri="{FF2B5EF4-FFF2-40B4-BE49-F238E27FC236}">
                <a16:creationId xmlns:a16="http://schemas.microsoft.com/office/drawing/2014/main" id="{AE4162E1-0F80-4997-8ED3-1902CAECC0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4867275"/>
            <a:ext cx="9525" cy="809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trade-num-5">
            <a:extLst xmlns:a="http://schemas.openxmlformats.org/drawingml/2006/main">
              <a:ext uri="{FF2B5EF4-FFF2-40B4-BE49-F238E27FC236}">
                <a16:creationId xmlns:a16="http://schemas.microsoft.com/office/drawing/2014/main" id="{8E619DC7-4375-4597-904E-0C9FAB215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5095875"/>
            <a:ext cx="3333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06</a:t>
            </a:r>
          </a:p>
        </p:txBody>
      </p:sp>
      <p:sp>
        <p:nvSpPr>
          <p:cNvPr id="27" name="trade-5">
            <a:extLst xmlns:a="http://schemas.openxmlformats.org/drawingml/2006/main">
              <a:ext uri="{FF2B5EF4-FFF2-40B4-BE49-F238E27FC236}">
                <a16:creationId xmlns:a16="http://schemas.microsoft.com/office/drawing/2014/main" id="{76980AC0-78A5-4F4E-B86A-C4E2AEA88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49911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General field service</a:t>
            </a:r>
          </a:p>
        </p:txBody>
      </p:sp>
      <p:sp>
        <p:nvSpPr>
          <p:cNvPr id="28" name="trade-rule-5">
            <a:extLst xmlns:a="http://schemas.openxmlformats.org/drawingml/2006/main">
              <a:ext uri="{FF2B5EF4-FFF2-40B4-BE49-F238E27FC236}">
                <a16:creationId xmlns:a16="http://schemas.microsoft.com/office/drawing/2014/main" id="{8EE5B4BD-E5A9-4591-972E-14CDBC611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5619750"/>
            <a:ext cx="4953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source-10">
            <a:extLst xmlns:a="http://schemas.openxmlformats.org/drawingml/2006/main">
              <a:ext uri="{FF2B5EF4-FFF2-40B4-BE49-F238E27FC236}">
                <a16:creationId xmlns:a16="http://schemas.microsoft.com/office/drawing/2014/main" id="{8C4AE914-31A8-4A54-92DE-D0840E24B6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rPr>
              <a:t>Sources: servicecam.pro/industries/hvac · reefer · plumbing · electrical · appliance-repair</a:t>
            </a:r>
          </a:p>
        </p:txBody>
      </p:sp>
      <p:sp>
        <p:nvSpPr>
          <p:cNvPr id="30" name="page-10">
            <a:extLst xmlns:a="http://schemas.openxmlformats.org/drawingml/2006/main">
              <a:ext uri="{FF2B5EF4-FFF2-40B4-BE49-F238E27FC236}">
                <a16:creationId xmlns:a16="http://schemas.microsoft.com/office/drawing/2014/main" id="{AC6E9C87-4B66-4AC0-82E5-23F909CC8E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7854925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EEF1F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9e161a09934ef2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88A5786A-7E48-40DE-985F-A36CFAE100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29974D84-F036-406D-89D4-B32BC5C83F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Current free beta">
            <a:extLst xmlns:a="http://schemas.openxmlformats.org/drawingml/2006/main">
              <a:ext uri="{FF2B5EF4-FFF2-40B4-BE49-F238E27FC236}">
                <a16:creationId xmlns:a16="http://schemas.microsoft.com/office/drawing/2014/main" id="{41DE642F-22BD-446F-BC1A-DCD420C9A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038225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763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Current free beta">
            <a:extLst xmlns:a="http://schemas.openxmlformats.org/drawingml/2006/main">
              <a:ext uri="{FF2B5EF4-FFF2-40B4-BE49-F238E27FC236}">
                <a16:creationId xmlns:a16="http://schemas.microsoft.com/office/drawing/2014/main" id="{08030B4D-B488-4958-8B9E-580182E6C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962025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CURRENT FREE BETA</a:t>
            </a:r>
          </a:p>
        </p:txBody>
      </p:sp>
      <p:sp>
        <p:nvSpPr>
          <p:cNvPr id="6" name="beta-title">
            <a:extLst xmlns:a="http://schemas.openxmlformats.org/drawingml/2006/main">
              <a:ext uri="{FF2B5EF4-FFF2-40B4-BE49-F238E27FC236}">
                <a16:creationId xmlns:a16="http://schemas.microsoft.com/office/drawing/2014/main" id="{2F1EEB1E-A71C-4BDC-89A0-0FAF3818B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295400"/>
            <a:ext cx="5953125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45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5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Start at full capacity for</a:t>
            </a:r>
          </a:p>
        </p:txBody>
      </p:sp>
      <p:sp>
        <p:nvSpPr>
          <p:cNvPr id="7" name="beta-zero">
            <a:extLst xmlns:a="http://schemas.openxmlformats.org/drawingml/2006/main">
              <a:ext uri="{FF2B5EF4-FFF2-40B4-BE49-F238E27FC236}">
                <a16:creationId xmlns:a16="http://schemas.microsoft.com/office/drawing/2014/main" id="{5D15B6F8-BD36-4693-A881-CA688351B8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43675" y="1228725"/>
            <a:ext cx="1428750" cy="7905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540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40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rPr>
              <a:t>$0.</a:t>
            </a:r>
          </a:p>
        </p:txBody>
      </p:sp>
      <p:sp>
        <p:nvSpPr>
          <p:cNvPr id="8" name="limit-num-0">
            <a:extLst xmlns:a="http://schemas.openxmlformats.org/drawingml/2006/main">
              <a:ext uri="{FF2B5EF4-FFF2-40B4-BE49-F238E27FC236}">
                <a16:creationId xmlns:a16="http://schemas.microsoft.com/office/drawing/2014/main" id="{2D7B5AF6-BCB5-4E9E-B3C5-0CE6579EAD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1190625"/>
            <a:ext cx="8763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3000" b="1" i="0">
                <a:solidFill>
                  <a:srgbClr val="14314A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00" b="1" i="0">
                <a:solidFill>
                  <a:srgbClr val="14314A"/>
                </a:solidFill>
                <a:latin typeface="Barlow Condensed"/>
                <a:ea typeface="Barlow Condensed"/>
                <a:cs typeface="Barlow Condensed"/>
              </a:rPr>
              <a:t>10</a:t>
            </a:r>
          </a:p>
        </p:txBody>
      </p:sp>
      <p:sp>
        <p:nvSpPr>
          <p:cNvPr id="9" name="limit-label-0">
            <a:extLst xmlns:a="http://schemas.openxmlformats.org/drawingml/2006/main">
              <a:ext uri="{FF2B5EF4-FFF2-40B4-BE49-F238E27FC236}">
                <a16:creationId xmlns:a16="http://schemas.microsoft.com/office/drawing/2014/main" id="{2034B060-87E5-4611-8F00-6F2D895031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0575" y="1657350"/>
            <a:ext cx="914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825" b="1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USERS</a:t>
            </a:r>
          </a:p>
        </p:txBody>
      </p:sp>
      <p:sp>
        <p:nvSpPr>
          <p:cNvPr id="10" name="limit-num-1">
            <a:extLst xmlns:a="http://schemas.openxmlformats.org/drawingml/2006/main">
              <a:ext uri="{FF2B5EF4-FFF2-40B4-BE49-F238E27FC236}">
                <a16:creationId xmlns:a16="http://schemas.microsoft.com/office/drawing/2014/main" id="{A14A12FF-571A-46A9-A2F8-61A861D8DC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9750" y="1190625"/>
            <a:ext cx="8763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3000" b="1" i="0">
                <a:solidFill>
                  <a:srgbClr val="14314A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00" b="1" i="0">
                <a:solidFill>
                  <a:srgbClr val="14314A"/>
                </a:solidFill>
                <a:latin typeface="Barlow Condensed"/>
                <a:ea typeface="Barlow Condensed"/>
                <a:cs typeface="Barlow Condensed"/>
              </a:rPr>
              <a:t>10</a:t>
            </a:r>
          </a:p>
        </p:txBody>
      </p:sp>
      <p:sp>
        <p:nvSpPr>
          <p:cNvPr id="11" name="limit-label-1">
            <a:extLst xmlns:a="http://schemas.openxmlformats.org/drawingml/2006/main">
              <a:ext uri="{FF2B5EF4-FFF2-40B4-BE49-F238E27FC236}">
                <a16:creationId xmlns:a16="http://schemas.microsoft.com/office/drawing/2014/main" id="{F3118B21-0490-4486-950B-8EA17085FB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1657350"/>
            <a:ext cx="914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825" b="1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LIVE CALLS</a:t>
            </a:r>
          </a:p>
        </p:txBody>
      </p:sp>
      <p:sp>
        <p:nvSpPr>
          <p:cNvPr id="12" name="limit-num-2">
            <a:extLst xmlns:a="http://schemas.openxmlformats.org/drawingml/2006/main">
              <a:ext uri="{FF2B5EF4-FFF2-40B4-BE49-F238E27FC236}">
                <a16:creationId xmlns:a16="http://schemas.microsoft.com/office/drawing/2014/main" id="{35C132A0-8494-4900-B4DB-1000C52D08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1190625"/>
            <a:ext cx="8763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3000" b="1" i="0">
                <a:solidFill>
                  <a:srgbClr val="14314A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000" b="1" i="0">
                <a:solidFill>
                  <a:srgbClr val="14314A"/>
                </a:solidFill>
                <a:latin typeface="Barlow Condensed"/>
                <a:ea typeface="Barlow Condensed"/>
                <a:cs typeface="Barlow Condensed"/>
              </a:rPr>
              <a:t>1 TB</a:t>
            </a:r>
          </a:p>
        </p:txBody>
      </p:sp>
      <p:sp>
        <p:nvSpPr>
          <p:cNvPr id="13" name="limit-label-2">
            <a:extLst xmlns:a="http://schemas.openxmlformats.org/drawingml/2006/main">
              <a:ext uri="{FF2B5EF4-FFF2-40B4-BE49-F238E27FC236}">
                <a16:creationId xmlns:a16="http://schemas.microsoft.com/office/drawing/2014/main" id="{FCEEDB42-7642-487F-B379-6722BF497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10825" y="1657350"/>
            <a:ext cx="914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825" b="1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STORAGE</a:t>
            </a:r>
          </a:p>
        </p:txBody>
      </p:sp>
      <p:sp>
        <p:nvSpPr>
          <p:cNvPr id="14" name="beta-copy">
            <a:extLst xmlns:a="http://schemas.openxmlformats.org/drawingml/2006/main">
              <a:ext uri="{FF2B5EF4-FFF2-40B4-BE49-F238E27FC236}">
                <a16:creationId xmlns:a16="http://schemas.microsoft.com/office/drawing/2014/main" id="{44B4A348-75F5-419C-BB67-3933081B45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238375"/>
            <a:ext cx="795337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Every beta account receives full Multi-Shop limits. No payment method, no checkout, and no automatic paid conversion.</a:t>
            </a:r>
          </a:p>
        </p:txBody>
      </p:sp>
      <p:sp>
        <p:nvSpPr>
          <p:cNvPr id="15" name="plans-top">
            <a:extLst xmlns:a="http://schemas.openxmlformats.org/drawingml/2006/main">
              <a:ext uri="{FF2B5EF4-FFF2-40B4-BE49-F238E27FC236}">
                <a16:creationId xmlns:a16="http://schemas.microsoft.com/office/drawing/2014/main" id="{76B2CC56-2538-4968-BCEE-BE4C50CA3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14675"/>
            <a:ext cx="10820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plan-head-0">
            <a:extLst xmlns:a="http://schemas.openxmlformats.org/drawingml/2006/main">
              <a:ext uri="{FF2B5EF4-FFF2-40B4-BE49-F238E27FC236}">
                <a16:creationId xmlns:a16="http://schemas.microsoft.com/office/drawing/2014/main" id="{C2E101BA-D74A-47C5-944C-BD65ECF48F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257550"/>
            <a:ext cx="1809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rPr>
              <a:t>POST-BETA PLAN</a:t>
            </a:r>
          </a:p>
        </p:txBody>
      </p:sp>
      <p:sp>
        <p:nvSpPr>
          <p:cNvPr id="17" name="plan-head-1">
            <a:extLst xmlns:a="http://schemas.openxmlformats.org/drawingml/2006/main">
              <a:ext uri="{FF2B5EF4-FFF2-40B4-BE49-F238E27FC236}">
                <a16:creationId xmlns:a16="http://schemas.microsoft.com/office/drawing/2014/main" id="{33AAB3DE-4AE2-46D7-9280-C0A37892F7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257550"/>
            <a:ext cx="1809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rPr>
              <a:t>MONTHLY</a:t>
            </a:r>
          </a:p>
        </p:txBody>
      </p:sp>
      <p:sp>
        <p:nvSpPr>
          <p:cNvPr id="18" name="plan-head-2">
            <a:extLst xmlns:a="http://schemas.openxmlformats.org/drawingml/2006/main">
              <a:ext uri="{FF2B5EF4-FFF2-40B4-BE49-F238E27FC236}">
                <a16:creationId xmlns:a16="http://schemas.microsoft.com/office/drawing/2014/main" id="{B6BC6694-75C5-45D4-8117-23DBE18F5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86375" y="3257550"/>
            <a:ext cx="3143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rPr>
              <a:t>CAPACITY</a:t>
            </a:r>
          </a:p>
        </p:txBody>
      </p:sp>
      <p:sp>
        <p:nvSpPr>
          <p:cNvPr id="19" name="plan-head-3">
            <a:extLst xmlns:a="http://schemas.openxmlformats.org/drawingml/2006/main">
              <a:ext uri="{FF2B5EF4-FFF2-40B4-BE49-F238E27FC236}">
                <a16:creationId xmlns:a16="http://schemas.microsoft.com/office/drawing/2014/main" id="{A0A26DAD-77F1-4F55-88F4-66AF3F554D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3257550"/>
            <a:ext cx="1809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rPr>
              <a:t>STORAGE</a:t>
            </a:r>
          </a:p>
        </p:txBody>
      </p:sp>
      <p:sp>
        <p:nvSpPr>
          <p:cNvPr id="20" name="plan-rule-0">
            <a:extLst xmlns:a="http://schemas.openxmlformats.org/drawingml/2006/main">
              <a:ext uri="{FF2B5EF4-FFF2-40B4-BE49-F238E27FC236}">
                <a16:creationId xmlns:a16="http://schemas.microsoft.com/office/drawing/2014/main" id="{1E923951-F989-4A55-8FFD-9ACCD9140C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2910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plan-0-0">
            <a:extLst xmlns:a="http://schemas.openxmlformats.org/drawingml/2006/main">
              <a:ext uri="{FF2B5EF4-FFF2-40B4-BE49-F238E27FC236}">
                <a16:creationId xmlns:a16="http://schemas.microsoft.com/office/drawing/2014/main" id="{E6AC9058-F8F2-417B-A095-0B69EEF88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29025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21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Single Truck</a:t>
            </a:r>
          </a:p>
        </p:txBody>
      </p:sp>
      <p:sp>
        <p:nvSpPr>
          <p:cNvPr id="22" name="plan-0-1">
            <a:extLst xmlns:a="http://schemas.openxmlformats.org/drawingml/2006/main">
              <a:ext uri="{FF2B5EF4-FFF2-40B4-BE49-F238E27FC236}">
                <a16:creationId xmlns:a16="http://schemas.microsoft.com/office/drawing/2014/main" id="{E223CEA0-9E63-48B3-A453-77F2B4415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629025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2175" b="0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 b="0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$19</a:t>
            </a:r>
          </a:p>
        </p:txBody>
      </p:sp>
      <p:sp>
        <p:nvSpPr>
          <p:cNvPr id="23" name="plan-0-2">
            <a:extLst xmlns:a="http://schemas.openxmlformats.org/drawingml/2006/main">
              <a:ext uri="{FF2B5EF4-FFF2-40B4-BE49-F238E27FC236}">
                <a16:creationId xmlns:a16="http://schemas.microsoft.com/office/drawing/2014/main" id="{BC3CA7B5-F5FB-4284-A49F-AB02D42641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86375" y="3629025"/>
            <a:ext cx="3143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1 user  ·  1 live call</a:t>
            </a:r>
          </a:p>
        </p:txBody>
      </p:sp>
      <p:sp>
        <p:nvSpPr>
          <p:cNvPr id="24" name="plan-0-3">
            <a:extLst xmlns:a="http://schemas.openxmlformats.org/drawingml/2006/main">
              <a:ext uri="{FF2B5EF4-FFF2-40B4-BE49-F238E27FC236}">
                <a16:creationId xmlns:a16="http://schemas.microsoft.com/office/drawing/2014/main" id="{D4E6726E-506B-448E-A907-BAD96E26E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3629025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50 GB</a:t>
            </a:r>
          </a:p>
        </p:txBody>
      </p:sp>
      <p:sp>
        <p:nvSpPr>
          <p:cNvPr id="25" name="plan-rule-1">
            <a:extLst xmlns:a="http://schemas.openxmlformats.org/drawingml/2006/main">
              <a:ext uri="{FF2B5EF4-FFF2-40B4-BE49-F238E27FC236}">
                <a16:creationId xmlns:a16="http://schemas.microsoft.com/office/drawing/2014/main" id="{740014B7-8A64-4E0C-B23D-0FF68420C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81575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plan-1-0">
            <a:extLst xmlns:a="http://schemas.openxmlformats.org/drawingml/2006/main">
              <a:ext uri="{FF2B5EF4-FFF2-40B4-BE49-F238E27FC236}">
                <a16:creationId xmlns:a16="http://schemas.microsoft.com/office/drawing/2014/main" id="{8D5D0E18-36FF-4AC0-A112-039E347071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0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21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Crew</a:t>
            </a:r>
          </a:p>
        </p:txBody>
      </p:sp>
      <p:sp>
        <p:nvSpPr>
          <p:cNvPr id="27" name="plan-1-1">
            <a:extLst xmlns:a="http://schemas.openxmlformats.org/drawingml/2006/main">
              <a:ext uri="{FF2B5EF4-FFF2-40B4-BE49-F238E27FC236}">
                <a16:creationId xmlns:a16="http://schemas.microsoft.com/office/drawing/2014/main" id="{3AEB47FA-B801-4520-9CA5-46A77AEA86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381500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2175" b="0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 b="0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$79</a:t>
            </a:r>
          </a:p>
        </p:txBody>
      </p:sp>
      <p:sp>
        <p:nvSpPr>
          <p:cNvPr id="28" name="plan-1-2">
            <a:extLst xmlns:a="http://schemas.openxmlformats.org/drawingml/2006/main">
              <a:ext uri="{FF2B5EF4-FFF2-40B4-BE49-F238E27FC236}">
                <a16:creationId xmlns:a16="http://schemas.microsoft.com/office/drawing/2014/main" id="{163F2958-E6C6-4A84-88CE-02DDB0090F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86375" y="4381500"/>
            <a:ext cx="3143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Up to 5  ·  5 live calls</a:t>
            </a:r>
          </a:p>
        </p:txBody>
      </p:sp>
      <p:sp>
        <p:nvSpPr>
          <p:cNvPr id="29" name="plan-1-3">
            <a:extLst xmlns:a="http://schemas.openxmlformats.org/drawingml/2006/main">
              <a:ext uri="{FF2B5EF4-FFF2-40B4-BE49-F238E27FC236}">
                <a16:creationId xmlns:a16="http://schemas.microsoft.com/office/drawing/2014/main" id="{FDE06E09-BE16-4149-A06D-A3192C9C7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4381500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250 GB</a:t>
            </a:r>
          </a:p>
        </p:txBody>
      </p:sp>
      <p:sp>
        <p:nvSpPr>
          <p:cNvPr id="30" name="plan-rule-2">
            <a:extLst xmlns:a="http://schemas.openxmlformats.org/drawingml/2006/main">
              <a:ext uri="{FF2B5EF4-FFF2-40B4-BE49-F238E27FC236}">
                <a16:creationId xmlns:a16="http://schemas.microsoft.com/office/drawing/2014/main" id="{58C84933-F6AC-4B41-9D60-DAD405CC88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340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plan-2-0">
            <a:extLst xmlns:a="http://schemas.openxmlformats.org/drawingml/2006/main">
              <a:ext uri="{FF2B5EF4-FFF2-40B4-BE49-F238E27FC236}">
                <a16:creationId xmlns:a16="http://schemas.microsoft.com/office/drawing/2014/main" id="{177C53D5-69B7-4AD5-B985-2E4354A02C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133975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21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Multi-Shop</a:t>
            </a:r>
          </a:p>
        </p:txBody>
      </p:sp>
      <p:sp>
        <p:nvSpPr>
          <p:cNvPr id="32" name="plan-2-1">
            <a:extLst xmlns:a="http://schemas.openxmlformats.org/drawingml/2006/main">
              <a:ext uri="{FF2B5EF4-FFF2-40B4-BE49-F238E27FC236}">
                <a16:creationId xmlns:a16="http://schemas.microsoft.com/office/drawing/2014/main" id="{28AAF335-093C-410B-989D-47371E50AE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5133975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2175" b="0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 b="0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$139</a:t>
            </a:r>
          </a:p>
        </p:txBody>
      </p:sp>
      <p:sp>
        <p:nvSpPr>
          <p:cNvPr id="33" name="plan-2-2">
            <a:extLst xmlns:a="http://schemas.openxmlformats.org/drawingml/2006/main">
              <a:ext uri="{FF2B5EF4-FFF2-40B4-BE49-F238E27FC236}">
                <a16:creationId xmlns:a16="http://schemas.microsoft.com/office/drawing/2014/main" id="{038C0E5D-FAEB-4725-83F8-7F0CE0CEC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86375" y="5133975"/>
            <a:ext cx="3143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Up to 10  ·  10 live calls</a:t>
            </a:r>
          </a:p>
        </p:txBody>
      </p:sp>
      <p:sp>
        <p:nvSpPr>
          <p:cNvPr id="34" name="plan-2-3">
            <a:extLst xmlns:a="http://schemas.openxmlformats.org/drawingml/2006/main">
              <a:ext uri="{FF2B5EF4-FFF2-40B4-BE49-F238E27FC236}">
                <a16:creationId xmlns:a16="http://schemas.microsoft.com/office/drawing/2014/main" id="{6E6BF63C-34F6-4925-8203-93E3D597B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5133975"/>
            <a:ext cx="219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1 TB</a:t>
            </a:r>
          </a:p>
        </p:txBody>
      </p:sp>
      <p:sp>
        <p:nvSpPr>
          <p:cNvPr id="35" name="pricing-fine">
            <a:extLst xmlns:a="http://schemas.openxmlformats.org/drawingml/2006/main">
              <a:ext uri="{FF2B5EF4-FFF2-40B4-BE49-F238E27FC236}">
                <a16:creationId xmlns:a16="http://schemas.microsoft.com/office/drawing/2014/main" id="{F0D576BF-A802-4F7C-BB1C-0B744CBE6C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067425"/>
            <a:ext cx="9525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6000"/>
                  </a:srgbClr>
                </a:solidFill>
                <a:latin typeface="Arial"/>
                <a:ea typeface="Arial"/>
                <a:cs typeface="Arial"/>
              </a:rPr>
              <a:t>Pricing verified July 12, 2026. Monthly prices plus applicable taxes; billing begins only if the owner later chooses a paid plan and completes checkout.</a:t>
            </a:r>
          </a:p>
        </p:txBody>
      </p:sp>
      <p:sp>
        <p:nvSpPr>
          <p:cNvPr id="36" name="source-11">
            <a:extLst xmlns:a="http://schemas.openxmlformats.org/drawingml/2006/main">
              <a:ext uri="{FF2B5EF4-FFF2-40B4-BE49-F238E27FC236}">
                <a16:creationId xmlns:a16="http://schemas.microsoft.com/office/drawing/2014/main" id="{D7DC43A7-37BC-42BF-914F-BC51FDFB75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rPr>
              <a:t>Source: servicecam.pro/pricing · Updated July 12, 2026</a:t>
            </a:r>
          </a:p>
        </p:txBody>
      </p:sp>
      <p:sp>
        <p:nvSpPr>
          <p:cNvPr id="37" name="page-11">
            <a:extLst xmlns:a="http://schemas.openxmlformats.org/drawingml/2006/main">
              <a:ext uri="{FF2B5EF4-FFF2-40B4-BE49-F238E27FC236}">
                <a16:creationId xmlns:a16="http://schemas.microsoft.com/office/drawing/2014/main" id="{FA8D0810-B497-45E8-95BF-3609263C1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0092779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3862caa956d400f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close-overlay">
            <a:extLst xmlns:a="http://schemas.openxmlformats.org/drawingml/2006/main">
              <a:ext uri="{FF2B5EF4-FFF2-40B4-BE49-F238E27FC236}">
                <a16:creationId xmlns:a16="http://schemas.microsoft.com/office/drawing/2014/main" id="{BE580AC4-BF4D-4C2C-9AA3-E502EB001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gradFill xmlns:a="http://schemas.openxmlformats.org/drawingml/2006/main">
            <a:gsLst>
              <a:gs pos="0">
                <a:srgbClr val="08121D">
                  <a:alpha val="98000"/>
                </a:srgbClr>
              </a:gs>
              <a:gs pos="48000">
                <a:srgbClr val="08121D">
                  <a:alpha val="86000"/>
                </a:srgbClr>
              </a:gs>
              <a:gs pos="100000">
                <a:srgbClr val="08121D">
                  <a:alpha val="34000"/>
                </a:srgbClr>
              </a:gs>
            </a:gsLst>
            <a:lin ang="0"/>
          </a:gra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0c14389f6e645bd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4" name="brand-name">
            <a:extLst xmlns:a="http://schemas.openxmlformats.org/drawingml/2006/main">
              <a:ext uri="{FF2B5EF4-FFF2-40B4-BE49-F238E27FC236}">
                <a16:creationId xmlns:a16="http://schemas.microsoft.com/office/drawing/2014/main" id="{34D39E7C-029A-4B5C-B189-51413F9097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5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35C09A92-B5A3-46E8-8D09-4578F6A69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6" name="eyebrow-rule-The next step">
            <a:extLst xmlns:a="http://schemas.openxmlformats.org/drawingml/2006/main">
              <a:ext uri="{FF2B5EF4-FFF2-40B4-BE49-F238E27FC236}">
                <a16:creationId xmlns:a16="http://schemas.microsoft.com/office/drawing/2014/main" id="{A346A9AD-00A6-406F-A137-7CC7FC550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00175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eyebrow-The next step">
            <a:extLst xmlns:a="http://schemas.openxmlformats.org/drawingml/2006/main">
              <a:ext uri="{FF2B5EF4-FFF2-40B4-BE49-F238E27FC236}">
                <a16:creationId xmlns:a16="http://schemas.microsoft.com/office/drawing/2014/main" id="{B0AACD62-2FD7-4AE2-BAEF-BDBBDE673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1323975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THE NEXT STEP</a:t>
            </a:r>
          </a:p>
        </p:txBody>
      </p:sp>
      <p:sp>
        <p:nvSpPr>
          <p:cNvPr id="8" name="close-title">
            <a:extLst xmlns:a="http://schemas.openxmlformats.org/drawingml/2006/main">
              <a:ext uri="{FF2B5EF4-FFF2-40B4-BE49-F238E27FC236}">
                <a16:creationId xmlns:a16="http://schemas.microsoft.com/office/drawing/2014/main" id="{18DDB591-69AC-457C-996E-FE3A7FAEE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733550"/>
            <a:ext cx="7429500" cy="17430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6000"/>
              </a:lnSpc>
              <a:buNone/>
              <a:def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Put ServiceCam on</a:t>
            </a:r>
          </a:p>
          <a:p xmlns:a="http://schemas.openxmlformats.org/drawingml/2006/main">
            <a:pPr algn="l">
              <a:lnSpc>
                <a:spcPct val="86000"/>
              </a:lnSpc>
              <a:buNone/>
              <a:def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one real call this week.</a:t>
            </a:r>
          </a:p>
        </p:txBody>
      </p:sp>
      <p:sp>
        <p:nvSpPr>
          <p:cNvPr id="9" name="close-lede">
            <a:extLst xmlns:a="http://schemas.openxmlformats.org/drawingml/2006/main">
              <a:ext uri="{FF2B5EF4-FFF2-40B4-BE49-F238E27FC236}">
                <a16:creationId xmlns:a16="http://schemas.microsoft.com/office/drawing/2014/main" id="{AA54F33B-A4D7-4827-8BCD-28F751B35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90950"/>
            <a:ext cx="5810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57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57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rPr>
              <a:t>Try the browser-to-phone workflow without an account, then open the full beta when your team is ready.</a:t>
            </a:r>
          </a:p>
        </p:txBody>
      </p:sp>
      <p:sp>
        <p:nvSpPr>
          <p:cNvPr id="10" name="close-demo-bg">
            <a:extLst xmlns:a="http://schemas.openxmlformats.org/drawingml/2006/main">
              <a:ext uri="{FF2B5EF4-FFF2-40B4-BE49-F238E27FC236}">
                <a16:creationId xmlns:a16="http://schemas.microsoft.com/office/drawing/2014/main" id="{47990AAF-136A-4A37-BE88-DBA80D905E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10125"/>
            <a:ext cx="1809750" cy="47625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close-demo-label">
            <a:extLst xmlns:a="http://schemas.openxmlformats.org/drawingml/2006/main">
              <a:ext uri="{FF2B5EF4-FFF2-40B4-BE49-F238E27FC236}">
                <a16:creationId xmlns:a16="http://schemas.microsoft.com/office/drawing/2014/main" id="{0D311084-BA34-4AF8-9F10-3231A5E156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10125"/>
            <a:ext cx="1809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76200" tIns="0" rIns="76200" bIns="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defRPr sz="1275" b="1" i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FFFFFF"/>
                </a:solidFill>
                <a:latin typeface="Arial"/>
                <a:ea typeface="Arial"/>
                <a:cs typeface="Arial"/>
                <a:hlinkClick xmlns:r="http://schemas.openxmlformats.org/officeDocument/2006/relationships" r:id="Rbe474a02f02b4097"/>
              </a:rPr>
              <a:t>Try the live demo</a:t>
            </a:r>
          </a:p>
        </p:txBody>
      </p:sp>
      <p:sp>
        <p:nvSpPr>
          <p:cNvPr id="12" name="close-beta-bg">
            <a:extLst xmlns:a="http://schemas.openxmlformats.org/drawingml/2006/main">
              <a:ext uri="{FF2B5EF4-FFF2-40B4-BE49-F238E27FC236}">
                <a16:creationId xmlns:a16="http://schemas.microsoft.com/office/drawing/2014/main" id="{2A3F5090-36F4-4A03-AE1A-F22089B09E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95575" y="4810125"/>
            <a:ext cx="2286000" cy="47625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close-beta-label">
            <a:extLst xmlns:a="http://schemas.openxmlformats.org/drawingml/2006/main">
              <a:ext uri="{FF2B5EF4-FFF2-40B4-BE49-F238E27FC236}">
                <a16:creationId xmlns:a16="http://schemas.microsoft.com/office/drawing/2014/main" id="{16C053ED-7739-4946-AC6A-12430FEE5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95575" y="4810125"/>
            <a:ext cx="228600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76200" tIns="0" rIns="76200" bIns="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defRPr sz="1275" b="1" i="0">
                <a:solidFill>
                  <a:srgbClr val="0D1D2D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0D1D2D"/>
                </a:solidFill>
                <a:latin typeface="Arial"/>
                <a:ea typeface="Arial"/>
                <a:cs typeface="Arial"/>
                <a:hlinkClick xmlns:r="http://schemas.openxmlformats.org/officeDocument/2006/relationships" r:id="Rac1e6683f1534121"/>
              </a:rPr>
              <a:t>Create free beta account</a:t>
            </a:r>
          </a:p>
        </p:txBody>
      </p:sp>
      <p:sp>
        <p:nvSpPr>
          <p:cNvPr id="14" name="close-call">
            <a:extLst xmlns:a="http://schemas.openxmlformats.org/drawingml/2006/main">
              <a:ext uri="{FF2B5EF4-FFF2-40B4-BE49-F238E27FC236}">
                <a16:creationId xmlns:a16="http://schemas.microsoft.com/office/drawing/2014/main" id="{0207C883-2792-4958-B2DC-CB5688B1D9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48275" y="4943475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FFFFFF"/>
                </a:solidFill>
                <a:latin typeface="Arial"/>
                <a:ea typeface="Arial"/>
                <a:cs typeface="Arial"/>
                <a:hlinkClick xmlns:r="http://schemas.openxmlformats.org/officeDocument/2006/relationships" r:id="R62155323f4ba4234"/>
              </a:rPr>
              <a:t>Request a setup call  ↗</a:t>
            </a:r>
          </a:p>
        </p:txBody>
      </p:sp>
      <p:sp>
        <p:nvSpPr>
          <p:cNvPr id="15" name="close-contact">
            <a:extLst xmlns:a="http://schemas.openxmlformats.org/drawingml/2006/main">
              <a:ext uri="{FF2B5EF4-FFF2-40B4-BE49-F238E27FC236}">
                <a16:creationId xmlns:a16="http://schemas.microsoft.com/office/drawing/2014/main" id="{FA75CFB5-9C27-4145-8850-9D3C3E9BC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19750"/>
            <a:ext cx="447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support@servicecam.pro   ·   Powered by MayoFlux</a:t>
            </a:r>
          </a:p>
        </p:txBody>
      </p:sp>
      <p:sp>
        <p:nvSpPr>
          <p:cNvPr id="16" name="source-12">
            <a:extLst xmlns:a="http://schemas.openxmlformats.org/drawingml/2006/main">
              <a:ext uri="{FF2B5EF4-FFF2-40B4-BE49-F238E27FC236}">
                <a16:creationId xmlns:a16="http://schemas.microsoft.com/office/drawing/2014/main" id="{A9F527A6-2CA7-4A25-B875-2A25B5346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rPr>
              <a:t>servicecam.pro/contact#setup-call</a:t>
            </a:r>
          </a:p>
        </p:txBody>
      </p:sp>
      <p:sp>
        <p:nvSpPr>
          <p:cNvPr id="17" name="page-12">
            <a:extLst xmlns:a="http://schemas.openxmlformats.org/drawingml/2006/main">
              <a:ext uri="{FF2B5EF4-FFF2-40B4-BE49-F238E27FC236}">
                <a16:creationId xmlns:a16="http://schemas.microsoft.com/office/drawing/2014/main" id="{CE335D34-67BB-476A-9504-9F3AEB4AC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7365896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8121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b090ce18b1548a0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559B3C9E-ED51-4E86-9AD3-29655919BC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15E02F68-54F8-4B0C-89C0-C78CFCFA87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The operational blind spot">
            <a:extLst xmlns:a="http://schemas.openxmlformats.org/drawingml/2006/main">
              <a:ext uri="{FF2B5EF4-FFF2-40B4-BE49-F238E27FC236}">
                <a16:creationId xmlns:a16="http://schemas.microsoft.com/office/drawing/2014/main" id="{DE70ECFC-7817-422E-AE00-8233AD45B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4300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9B6E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The operational blind spot">
            <a:extLst xmlns:a="http://schemas.openxmlformats.org/drawingml/2006/main">
              <a:ext uri="{FF2B5EF4-FFF2-40B4-BE49-F238E27FC236}">
                <a16:creationId xmlns:a16="http://schemas.microsoft.com/office/drawing/2014/main" id="{1682417B-8E86-447D-B1CE-7A03D9FE54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10668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9B6E9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9B6E9"/>
                </a:solidFill>
                <a:latin typeface="Arial"/>
                <a:ea typeface="Arial"/>
                <a:cs typeface="Arial"/>
              </a:rPr>
              <a:t>THE OPERATIONAL BLIND SPOT</a:t>
            </a:r>
          </a:p>
        </p:txBody>
      </p:sp>
      <p:sp>
        <p:nvSpPr>
          <p:cNvPr id="6" name="blind-title">
            <a:extLst xmlns:a="http://schemas.openxmlformats.org/drawingml/2006/main">
              <a:ext uri="{FF2B5EF4-FFF2-40B4-BE49-F238E27FC236}">
                <a16:creationId xmlns:a16="http://schemas.microsoft.com/office/drawing/2014/main" id="{88B0819E-BADB-4D49-8A11-84BB202A2A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7810500" cy="1638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6000"/>
              </a:lnSpc>
              <a:buNone/>
              <a:defRPr sz="5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The first dispatch is too often</a:t>
            </a:r>
          </a:p>
          <a:p xmlns:a="http://schemas.openxmlformats.org/drawingml/2006/main">
            <a:pPr algn="l">
              <a:lnSpc>
                <a:spcPct val="86000"/>
              </a:lnSpc>
              <a:buNone/>
              <a:defRPr sz="5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the first real look.</a:t>
            </a:r>
          </a:p>
        </p:txBody>
      </p:sp>
      <p:sp>
        <p:nvSpPr>
          <p:cNvPr id="7" name="blind-top-rule">
            <a:extLst xmlns:a="http://schemas.openxmlformats.org/drawingml/2006/main">
              <a:ext uri="{FF2B5EF4-FFF2-40B4-BE49-F238E27FC236}">
                <a16:creationId xmlns:a16="http://schemas.microsoft.com/office/drawing/2014/main" id="{0BE2C8FC-6A91-4611-BD7F-5B1473FDB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333750"/>
            <a:ext cx="94297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blind-num-0">
            <a:extLst xmlns:a="http://schemas.openxmlformats.org/drawingml/2006/main">
              <a:ext uri="{FF2B5EF4-FFF2-40B4-BE49-F238E27FC236}">
                <a16:creationId xmlns:a16="http://schemas.microsoft.com/office/drawing/2014/main" id="{C5910C6E-F8D0-45EE-9331-C34774EBE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505200"/>
            <a:ext cx="438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01</a:t>
            </a:r>
          </a:p>
        </p:txBody>
      </p:sp>
      <p:sp>
        <p:nvSpPr>
          <p:cNvPr id="9" name="blind-copy-0">
            <a:extLst xmlns:a="http://schemas.openxmlformats.org/drawingml/2006/main">
              <a:ext uri="{FF2B5EF4-FFF2-40B4-BE49-F238E27FC236}">
                <a16:creationId xmlns:a16="http://schemas.microsoft.com/office/drawing/2014/main" id="{44209B44-A0E2-4D24-9753-78D998D9E5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04925" y="3390900"/>
            <a:ext cx="8096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Descriptions arrive incomplete.</a:t>
            </a:r>
          </a:p>
        </p:txBody>
      </p:sp>
      <p:sp>
        <p:nvSpPr>
          <p:cNvPr id="10" name="blind-rule-0">
            <a:extLst xmlns:a="http://schemas.openxmlformats.org/drawingml/2006/main">
              <a:ext uri="{FF2B5EF4-FFF2-40B4-BE49-F238E27FC236}">
                <a16:creationId xmlns:a16="http://schemas.microsoft.com/office/drawing/2014/main" id="{B347E849-EC0B-4E40-A67D-506E699D7C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971925"/>
            <a:ext cx="94297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blind-num-1">
            <a:extLst xmlns:a="http://schemas.openxmlformats.org/drawingml/2006/main">
              <a:ext uri="{FF2B5EF4-FFF2-40B4-BE49-F238E27FC236}">
                <a16:creationId xmlns:a16="http://schemas.microsoft.com/office/drawing/2014/main" id="{3A5C87C7-9365-45D6-B000-147417984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0"/>
            <a:ext cx="438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02</a:t>
            </a:r>
          </a:p>
        </p:txBody>
      </p:sp>
      <p:sp>
        <p:nvSpPr>
          <p:cNvPr id="12" name="blind-copy-1">
            <a:extLst xmlns:a="http://schemas.openxmlformats.org/drawingml/2006/main">
              <a:ext uri="{FF2B5EF4-FFF2-40B4-BE49-F238E27FC236}">
                <a16:creationId xmlns:a16="http://schemas.microsoft.com/office/drawing/2014/main" id="{831CB1EB-7677-4858-ACD8-747102D5F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04925" y="4076700"/>
            <a:ext cx="8096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Photos live in scattered text threads.</a:t>
            </a:r>
          </a:p>
        </p:txBody>
      </p:sp>
      <p:sp>
        <p:nvSpPr>
          <p:cNvPr id="13" name="blind-rule-1">
            <a:extLst xmlns:a="http://schemas.openxmlformats.org/drawingml/2006/main">
              <a:ext uri="{FF2B5EF4-FFF2-40B4-BE49-F238E27FC236}">
                <a16:creationId xmlns:a16="http://schemas.microsoft.com/office/drawing/2014/main" id="{D9A07BD8-1B36-4479-ACC7-F772D42383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657725"/>
            <a:ext cx="94297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blind-num-2">
            <a:extLst xmlns:a="http://schemas.openxmlformats.org/drawingml/2006/main">
              <a:ext uri="{FF2B5EF4-FFF2-40B4-BE49-F238E27FC236}">
                <a16:creationId xmlns:a16="http://schemas.microsoft.com/office/drawing/2014/main" id="{78887CCD-D127-40FB-9C73-3A0A791E8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76800"/>
            <a:ext cx="438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03</a:t>
            </a:r>
          </a:p>
        </p:txBody>
      </p:sp>
      <p:sp>
        <p:nvSpPr>
          <p:cNvPr id="15" name="blind-copy-2">
            <a:extLst xmlns:a="http://schemas.openxmlformats.org/drawingml/2006/main">
              <a:ext uri="{FF2B5EF4-FFF2-40B4-BE49-F238E27FC236}">
                <a16:creationId xmlns:a16="http://schemas.microsoft.com/office/drawing/2014/main" id="{52E012CC-EEB5-462C-9D10-C8D9D92A1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04925" y="4762500"/>
            <a:ext cx="8096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The next person inherits the guesswork.</a:t>
            </a:r>
          </a:p>
        </p:txBody>
      </p:sp>
      <p:sp>
        <p:nvSpPr>
          <p:cNvPr id="16" name="blind-rule-2">
            <a:extLst xmlns:a="http://schemas.openxmlformats.org/drawingml/2006/main">
              <a:ext uri="{FF2B5EF4-FFF2-40B4-BE49-F238E27FC236}">
                <a16:creationId xmlns:a16="http://schemas.microsoft.com/office/drawing/2014/main" id="{900C61EA-F503-4E62-95DD-17E29B54C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343525"/>
            <a:ext cx="94297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blind-close">
            <a:extLst xmlns:a="http://schemas.openxmlformats.org/drawingml/2006/main">
              <a:ext uri="{FF2B5EF4-FFF2-40B4-BE49-F238E27FC236}">
                <a16:creationId xmlns:a16="http://schemas.microsoft.com/office/drawing/2014/main" id="{5C985434-B851-4B4F-B12D-846312FB18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695950"/>
            <a:ext cx="74295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0" i="0">
                <a:solidFill>
                  <a:srgbClr val="FFFFFF">
                    <a:alpha val="7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FFFFFF">
                    <a:alpha val="70000"/>
                  </a:srgbClr>
                </a:solidFill>
                <a:latin typeface="Arial"/>
                <a:ea typeface="Arial"/>
                <a:cs typeface="Arial"/>
              </a:rPr>
              <a:t>ServiceCam puts a guided first look before the route, then keeps the context after the call.</a:t>
            </a:r>
          </a:p>
        </p:txBody>
      </p:sp>
      <p:sp>
        <p:nvSpPr>
          <p:cNvPr id="18" name="source-2">
            <a:extLst xmlns:a="http://schemas.openxmlformats.org/drawingml/2006/main">
              <a:ext uri="{FF2B5EF4-FFF2-40B4-BE49-F238E27FC236}">
                <a16:creationId xmlns:a16="http://schemas.microsoft.com/office/drawing/2014/main" id="{C28B6E3B-33ED-42F4-81CA-F505E2C36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rPr>
              <a:t>Source: servicecam.pro/about</a:t>
            </a:r>
          </a:p>
        </p:txBody>
      </p:sp>
      <p:sp>
        <p:nvSpPr>
          <p:cNvPr id="19" name="page-2">
            <a:extLst xmlns:a="http://schemas.openxmlformats.org/drawingml/2006/main">
              <a:ext uri="{FF2B5EF4-FFF2-40B4-BE49-F238E27FC236}">
                <a16:creationId xmlns:a16="http://schemas.microsoft.com/office/drawing/2014/main" id="{ED0AA7F7-CC60-4A22-A81B-F7B537E5B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77995361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7F8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8d8f2d1465494e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E47912C4-6232-4B25-BE4E-6BC6EE2C31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061305BA-20DF-41F9-A61C-B7EAF35F1B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The customer experience">
            <a:extLst xmlns:a="http://schemas.openxmlformats.org/drawingml/2006/main">
              <a:ext uri="{FF2B5EF4-FFF2-40B4-BE49-F238E27FC236}">
                <a16:creationId xmlns:a16="http://schemas.microsoft.com/office/drawing/2014/main" id="{961C3E31-5F73-47E4-8954-DD295A92D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8110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763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The customer experience">
            <a:extLst xmlns:a="http://schemas.openxmlformats.org/drawingml/2006/main">
              <a:ext uri="{FF2B5EF4-FFF2-40B4-BE49-F238E27FC236}">
                <a16:creationId xmlns:a16="http://schemas.microsoft.com/office/drawing/2014/main" id="{92FC43CA-12A0-4FF3-A1F5-3AB21160B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11049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THE CUSTOMER EXPERIENCE</a:t>
            </a:r>
          </a:p>
        </p:txBody>
      </p:sp>
      <p:sp>
        <p:nvSpPr>
          <p:cNvPr id="6" name="customer-title">
            <a:extLst xmlns:a="http://schemas.openxmlformats.org/drawingml/2006/main">
              <a:ext uri="{FF2B5EF4-FFF2-40B4-BE49-F238E27FC236}">
                <a16:creationId xmlns:a16="http://schemas.microsoft.com/office/drawing/2014/main" id="{4FFE6F2C-028B-4A55-A00C-E8D3651D5B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66850"/>
            <a:ext cx="5619750" cy="2228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7000"/>
              </a:lnSpc>
              <a:buNone/>
              <a:defRPr sz="4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One tap.</a:t>
            </a:r>
          </a:p>
          <a:p xmlns:a="http://schemas.openxmlformats.org/drawingml/2006/main">
            <a:pPr algn="l">
              <a:lnSpc>
                <a:spcPct val="87000"/>
              </a:lnSpc>
              <a:buNone/>
              <a:defRPr sz="4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Phone browser.</a:t>
            </a:r>
          </a:p>
          <a:p xmlns:a="http://schemas.openxmlformats.org/drawingml/2006/main">
            <a:pPr algn="l">
              <a:lnSpc>
                <a:spcPct val="87000"/>
              </a:lnSpc>
              <a:buNone/>
              <a:defRPr sz="4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No app install.</a:t>
            </a:r>
          </a:p>
        </p:txBody>
      </p:sp>
      <p:sp>
        <p:nvSpPr>
          <p:cNvPr id="7" name="customer-lede">
            <a:extLst xmlns:a="http://schemas.openxmlformats.org/drawingml/2006/main">
              <a:ext uri="{FF2B5EF4-FFF2-40B4-BE49-F238E27FC236}">
                <a16:creationId xmlns:a16="http://schemas.microsoft.com/office/drawing/2014/main" id="{D22B038E-F896-4053-A511-F0919B1169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905250"/>
            <a:ext cx="542925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5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5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The customer opens a secure link, reviews the session notice, grants camera access, and follows the technician’s direction.</a:t>
            </a:r>
          </a:p>
        </p:txBody>
      </p:sp>
      <p:sp>
        <p:nvSpPr>
          <p:cNvPr id="8" name="customer-fact-top">
            <a:extLst xmlns:a="http://schemas.openxmlformats.org/drawingml/2006/main">
              <a:ext uri="{FF2B5EF4-FFF2-40B4-BE49-F238E27FC236}">
                <a16:creationId xmlns:a16="http://schemas.microsoft.com/office/drawing/2014/main" id="{493E3393-7595-460C-948B-99671544CC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76800"/>
            <a:ext cx="5429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fact-label-0">
            <a:extLst xmlns:a="http://schemas.openxmlformats.org/drawingml/2006/main">
              <a:ext uri="{FF2B5EF4-FFF2-40B4-BE49-F238E27FC236}">
                <a16:creationId xmlns:a16="http://schemas.microsoft.com/office/drawing/2014/main" id="{6BB73B9F-C1F1-419D-8929-009F6B4FC7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972050"/>
            <a:ext cx="13525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NO ACCOUNT</a:t>
            </a:r>
          </a:p>
        </p:txBody>
      </p:sp>
      <p:sp>
        <p:nvSpPr>
          <p:cNvPr id="10" name="fact-body-0">
            <a:extLst xmlns:a="http://schemas.openxmlformats.org/drawingml/2006/main">
              <a:ext uri="{FF2B5EF4-FFF2-40B4-BE49-F238E27FC236}">
                <a16:creationId xmlns:a16="http://schemas.microsoft.com/office/drawing/2014/main" id="{1CBC0CC1-55A5-49A8-A2AE-107D101C66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43125" y="4972050"/>
            <a:ext cx="4000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Nothing new to create.</a:t>
            </a:r>
          </a:p>
        </p:txBody>
      </p:sp>
      <p:sp>
        <p:nvSpPr>
          <p:cNvPr id="11" name="customer-fact-rule-0">
            <a:extLst xmlns:a="http://schemas.openxmlformats.org/drawingml/2006/main">
              <a:ext uri="{FF2B5EF4-FFF2-40B4-BE49-F238E27FC236}">
                <a16:creationId xmlns:a16="http://schemas.microsoft.com/office/drawing/2014/main" id="{5E2A7B8A-B678-4A9F-B42F-EBB7B83AD3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286375"/>
            <a:ext cx="5429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fact-label-1">
            <a:extLst xmlns:a="http://schemas.openxmlformats.org/drawingml/2006/main">
              <a:ext uri="{FF2B5EF4-FFF2-40B4-BE49-F238E27FC236}">
                <a16:creationId xmlns:a16="http://schemas.microsoft.com/office/drawing/2014/main" id="{9C2A9923-3F73-445A-9A26-8E73FFF925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00675"/>
            <a:ext cx="13525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CLEAR CONSENT</a:t>
            </a:r>
          </a:p>
        </p:txBody>
      </p:sp>
      <p:sp>
        <p:nvSpPr>
          <p:cNvPr id="13" name="fact-body-1">
            <a:extLst xmlns:a="http://schemas.openxmlformats.org/drawingml/2006/main">
              <a:ext uri="{FF2B5EF4-FFF2-40B4-BE49-F238E27FC236}">
                <a16:creationId xmlns:a16="http://schemas.microsoft.com/office/drawing/2014/main" id="{1A883715-1A35-443B-8F07-3E85C67138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43125" y="5400675"/>
            <a:ext cx="4000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Purpose and capture notice before entry.</a:t>
            </a:r>
          </a:p>
        </p:txBody>
      </p:sp>
      <p:sp>
        <p:nvSpPr>
          <p:cNvPr id="14" name="customer-fact-rule-1">
            <a:extLst xmlns:a="http://schemas.openxmlformats.org/drawingml/2006/main">
              <a:ext uri="{FF2B5EF4-FFF2-40B4-BE49-F238E27FC236}">
                <a16:creationId xmlns:a16="http://schemas.microsoft.com/office/drawing/2014/main" id="{9D4BE213-1BFB-48C5-924F-3874834521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715000"/>
            <a:ext cx="5429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fact-label-2">
            <a:extLst xmlns:a="http://schemas.openxmlformats.org/drawingml/2006/main">
              <a:ext uri="{FF2B5EF4-FFF2-40B4-BE49-F238E27FC236}">
                <a16:creationId xmlns:a16="http://schemas.microsoft.com/office/drawing/2014/main" id="{68EB2232-C6C7-4FC2-B755-309BD6265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829300"/>
            <a:ext cx="13525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GUIDED LIVE</a:t>
            </a:r>
          </a:p>
        </p:txBody>
      </p:sp>
      <p:sp>
        <p:nvSpPr>
          <p:cNvPr id="16" name="fact-body-2">
            <a:extLst xmlns:a="http://schemas.openxmlformats.org/drawingml/2006/main">
              <a:ext uri="{FF2B5EF4-FFF2-40B4-BE49-F238E27FC236}">
                <a16:creationId xmlns:a16="http://schemas.microsoft.com/office/drawing/2014/main" id="{5359F3BE-1525-4A87-9C17-56CF64F28D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43125" y="5829300"/>
            <a:ext cx="4000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The technician asks for the angle that matters.</a:t>
            </a:r>
          </a:p>
        </p:txBody>
      </p:sp>
      <p:sp>
        <p:nvSpPr>
          <p:cNvPr id="17" name="customer-fact-rule-2">
            <a:extLst xmlns:a="http://schemas.openxmlformats.org/drawingml/2006/main">
              <a:ext uri="{FF2B5EF4-FFF2-40B4-BE49-F238E27FC236}">
                <a16:creationId xmlns:a16="http://schemas.microsoft.com/office/drawing/2014/main" id="{92FF2723-131D-46D5-85C6-E2B9F9C39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6143625"/>
            <a:ext cx="5429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20e3e84bf8443ab"/>
          <a:srcRect xmlns:a="http://schemas.openxmlformats.org/drawingml/2006/main" l="58" t="0" r="58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696325" y="1104900"/>
            <a:ext cx="2552700" cy="4543425"/>
          </a:xfrm>
          <a:prstGeom xmlns:a="http://schemas.openxmlformats.org/drawingml/2006/main" prst="roundRect">
            <a:avLst>
              <a:gd name="adj" fmla="val 9701"/>
            </a:avLst>
          </a:prstGeom>
        </p:spPr>
      </p:pic>
      <p:sp>
        <p:nvSpPr>
          <p:cNvPr id="19" name="customer-proof-label">
            <a:extLst xmlns:a="http://schemas.openxmlformats.org/drawingml/2006/main">
              <a:ext uri="{FF2B5EF4-FFF2-40B4-BE49-F238E27FC236}">
                <a16:creationId xmlns:a16="http://schemas.microsoft.com/office/drawing/2014/main" id="{D99184A1-0332-4E4E-AF68-25EAD3CA1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96325" y="5791200"/>
            <a:ext cx="2552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90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ACTUAL CUSTOMER JOIN SCREEN</a:t>
            </a:r>
          </a:p>
        </p:txBody>
      </p:sp>
      <p:sp>
        <p:nvSpPr>
          <p:cNvPr id="20" name="source-3">
            <a:extLst xmlns:a="http://schemas.openxmlformats.org/drawingml/2006/main">
              <a:ext uri="{FF2B5EF4-FFF2-40B4-BE49-F238E27FC236}">
                <a16:creationId xmlns:a16="http://schemas.microsoft.com/office/drawing/2014/main" id="{A78CBF36-F874-4E06-99F7-D26A9B758B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rPr>
              <a:t>Source: servicecam.pro/features/customer-camera-link</a:t>
            </a:r>
          </a:p>
        </p:txBody>
      </p:sp>
      <p:sp>
        <p:nvSpPr>
          <p:cNvPr id="21" name="page-3">
            <a:extLst xmlns:a="http://schemas.openxmlformats.org/drawingml/2006/main">
              <a:ext uri="{FF2B5EF4-FFF2-40B4-BE49-F238E27FC236}">
                <a16:creationId xmlns:a16="http://schemas.microsoft.com/office/drawing/2014/main" id="{54D7219C-CD89-4588-A4BB-F58774358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8096792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EEF1F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4864f44bf9f42bf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EA194C3F-BF77-4FE9-B0DD-55C01F08D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08F0E4A8-5259-423D-8F76-5A9BEEC7F7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Homeowner / site contact">
            <a:extLst xmlns:a="http://schemas.openxmlformats.org/drawingml/2006/main">
              <a:ext uri="{FF2B5EF4-FFF2-40B4-BE49-F238E27FC236}">
                <a16:creationId xmlns:a16="http://schemas.microsoft.com/office/drawing/2014/main" id="{963A9015-8467-4367-85FB-FF75C55325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06680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763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Homeowner / site contact">
            <a:extLst xmlns:a="http://schemas.openxmlformats.org/drawingml/2006/main">
              <a:ext uri="{FF2B5EF4-FFF2-40B4-BE49-F238E27FC236}">
                <a16:creationId xmlns:a16="http://schemas.microsoft.com/office/drawing/2014/main" id="{ACBF5432-8AB9-4926-BC61-1741DE067C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9906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HOMEOWNER / SITE CONTACT</a:t>
            </a:r>
          </a:p>
        </p:txBody>
      </p:sp>
      <p:sp>
        <p:nvSpPr>
          <p:cNvPr id="6" name="homeowner-title-1">
            <a:extLst xmlns:a="http://schemas.openxmlformats.org/drawingml/2006/main">
              <a:ext uri="{FF2B5EF4-FFF2-40B4-BE49-F238E27FC236}">
                <a16:creationId xmlns:a16="http://schemas.microsoft.com/office/drawing/2014/main" id="{5C642C75-0DA7-46CD-AD83-CAAA3A4B54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62075"/>
            <a:ext cx="68580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51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Four simple steps.</a:t>
            </a:r>
          </a:p>
        </p:txBody>
      </p:sp>
      <p:sp>
        <p:nvSpPr>
          <p:cNvPr id="7" name="homeowner-title-2">
            <a:extLst xmlns:a="http://schemas.openxmlformats.org/drawingml/2006/main">
              <a:ext uri="{FF2B5EF4-FFF2-40B4-BE49-F238E27FC236}">
                <a16:creationId xmlns:a16="http://schemas.microsoft.com/office/drawing/2014/main" id="{6381C5E0-2FAB-41E6-B78F-BB13A7618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009775"/>
            <a:ext cx="68580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5100" b="1" i="0">
                <a:solidFill>
                  <a:srgbClr val="3F99DE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3F99DE"/>
                </a:solidFill>
                <a:latin typeface="Barlow Condensed"/>
                <a:ea typeface="Barlow Condensed"/>
                <a:cs typeface="Barlow Condensed"/>
              </a:rPr>
              <a:t>No app. No account.</a:t>
            </a:r>
          </a:p>
        </p:txBody>
      </p:sp>
      <p:sp>
        <p:nvSpPr>
          <p:cNvPr id="8" name="homeowner-lede">
            <a:extLst xmlns:a="http://schemas.openxmlformats.org/drawingml/2006/main">
              <a:ext uri="{FF2B5EF4-FFF2-40B4-BE49-F238E27FC236}">
                <a16:creationId xmlns:a16="http://schemas.microsoft.com/office/drawing/2014/main" id="{520BF055-95C2-4B61-94DE-28C6038527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05125"/>
            <a:ext cx="781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The homeowner uses the phone they already have while the service professional guides the call.</a:t>
            </a:r>
          </a:p>
        </p:txBody>
      </p:sp>
      <p:sp>
        <p:nvSpPr>
          <p:cNvPr id="9" name="homeowner-top">
            <a:extLst xmlns:a="http://schemas.openxmlformats.org/drawingml/2006/main">
              <a:ext uri="{FF2B5EF4-FFF2-40B4-BE49-F238E27FC236}">
                <a16:creationId xmlns:a16="http://schemas.microsoft.com/office/drawing/2014/main" id="{71CFDEA3-45F0-4F15-8BC5-ED4044C5F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385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homeowner-num-0">
            <a:extLst xmlns:a="http://schemas.openxmlformats.org/drawingml/2006/main">
              <a:ext uri="{FF2B5EF4-FFF2-40B4-BE49-F238E27FC236}">
                <a16:creationId xmlns:a16="http://schemas.microsoft.com/office/drawing/2014/main" id="{4126A0E5-2FD2-4242-B9E5-A558327C09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84810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rPr>
              <a:t>01</a:t>
            </a:r>
          </a:p>
        </p:txBody>
      </p:sp>
      <p:sp>
        <p:nvSpPr>
          <p:cNvPr id="11" name="homeowner-step-0">
            <a:extLst xmlns:a="http://schemas.openxmlformats.org/drawingml/2006/main">
              <a:ext uri="{FF2B5EF4-FFF2-40B4-BE49-F238E27FC236}">
                <a16:creationId xmlns:a16="http://schemas.microsoft.com/office/drawing/2014/main" id="{DF6F98C7-0030-4066-ABCE-3BA099B5F1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67200"/>
            <a:ext cx="2238375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Receive the link</a:t>
            </a:r>
          </a:p>
        </p:txBody>
      </p:sp>
      <p:sp>
        <p:nvSpPr>
          <p:cNvPr id="12" name="homeowner-body-0">
            <a:extLst xmlns:a="http://schemas.openxmlformats.org/drawingml/2006/main">
              <a:ext uri="{FF2B5EF4-FFF2-40B4-BE49-F238E27FC236}">
                <a16:creationId xmlns:a16="http://schemas.microsoft.com/office/drawing/2014/main" id="{03DE908F-670D-492B-8469-37DCFB40B1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933950"/>
            <a:ext cx="2238375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It arrives by text or email from the service company.</a:t>
            </a:r>
          </a:p>
        </p:txBody>
      </p:sp>
      <p:sp>
        <p:nvSpPr>
          <p:cNvPr id="13" name="homeowner-v-1">
            <a:extLst xmlns:a="http://schemas.openxmlformats.org/drawingml/2006/main">
              <a:ext uri="{FF2B5EF4-FFF2-40B4-BE49-F238E27FC236}">
                <a16:creationId xmlns:a16="http://schemas.microsoft.com/office/drawing/2014/main" id="{DE5442BD-7EAC-495F-9D12-7225A6168C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638550"/>
            <a:ext cx="9525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homeowner-num-1">
            <a:extLst xmlns:a="http://schemas.openxmlformats.org/drawingml/2006/main">
              <a:ext uri="{FF2B5EF4-FFF2-40B4-BE49-F238E27FC236}">
                <a16:creationId xmlns:a16="http://schemas.microsoft.com/office/drawing/2014/main" id="{83F3B82C-DA1A-481B-BDE1-14BEDB4F1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384810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rPr>
              <a:t>02</a:t>
            </a:r>
          </a:p>
        </p:txBody>
      </p:sp>
      <p:sp>
        <p:nvSpPr>
          <p:cNvPr id="15" name="homeowner-step-1">
            <a:extLst xmlns:a="http://schemas.openxmlformats.org/drawingml/2006/main">
              <a:ext uri="{FF2B5EF4-FFF2-40B4-BE49-F238E27FC236}">
                <a16:creationId xmlns:a16="http://schemas.microsoft.com/office/drawing/2014/main" id="{36AAB5BD-DA41-408B-8639-F059FE3224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4267200"/>
            <a:ext cx="2238375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Open the browser</a:t>
            </a:r>
          </a:p>
        </p:txBody>
      </p:sp>
      <p:sp>
        <p:nvSpPr>
          <p:cNvPr id="16" name="homeowner-body-1">
            <a:extLst xmlns:a="http://schemas.openxmlformats.org/drawingml/2006/main">
              <a:ext uri="{FF2B5EF4-FFF2-40B4-BE49-F238E27FC236}">
                <a16:creationId xmlns:a16="http://schemas.microsoft.com/office/drawing/2014/main" id="{6A458472-952A-4A5C-B630-D0F9ED122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4933950"/>
            <a:ext cx="2238375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Tap once. No download, meeting code, or ServiceCam login.</a:t>
            </a:r>
          </a:p>
        </p:txBody>
      </p:sp>
      <p:sp>
        <p:nvSpPr>
          <p:cNvPr id="17" name="homeowner-v-2">
            <a:extLst xmlns:a="http://schemas.openxmlformats.org/drawingml/2006/main">
              <a:ext uri="{FF2B5EF4-FFF2-40B4-BE49-F238E27FC236}">
                <a16:creationId xmlns:a16="http://schemas.microsoft.com/office/drawing/2014/main" id="{8523A05B-C11C-4ED5-81CA-40D31547D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638550"/>
            <a:ext cx="9525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homeowner-num-2">
            <a:extLst xmlns:a="http://schemas.openxmlformats.org/drawingml/2006/main">
              <a:ext uri="{FF2B5EF4-FFF2-40B4-BE49-F238E27FC236}">
                <a16:creationId xmlns:a16="http://schemas.microsoft.com/office/drawing/2014/main" id="{C5ED4501-28A5-4BD0-AD13-7AC19BBE16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384810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rPr>
              <a:t>03</a:t>
            </a:r>
          </a:p>
        </p:txBody>
      </p:sp>
      <p:sp>
        <p:nvSpPr>
          <p:cNvPr id="19" name="homeowner-step-2">
            <a:extLst xmlns:a="http://schemas.openxmlformats.org/drawingml/2006/main">
              <a:ext uri="{FF2B5EF4-FFF2-40B4-BE49-F238E27FC236}">
                <a16:creationId xmlns:a16="http://schemas.microsoft.com/office/drawing/2014/main" id="{19880FF8-8600-43A7-9822-50907FEE1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4267200"/>
            <a:ext cx="2238375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Review and allow</a:t>
            </a:r>
          </a:p>
        </p:txBody>
      </p:sp>
      <p:sp>
        <p:nvSpPr>
          <p:cNvPr id="20" name="homeowner-body-2">
            <a:extLst xmlns:a="http://schemas.openxmlformats.org/drawingml/2006/main">
              <a:ext uri="{FF2B5EF4-FFF2-40B4-BE49-F238E27FC236}">
                <a16:creationId xmlns:a16="http://schemas.microsoft.com/office/drawing/2014/main" id="{638AEF39-BF0B-4E48-9382-CCBF0E6F07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4933950"/>
            <a:ext cx="2238375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Read the notice, then grant camera and microphone permission.</a:t>
            </a:r>
          </a:p>
        </p:txBody>
      </p:sp>
      <p:sp>
        <p:nvSpPr>
          <p:cNvPr id="21" name="homeowner-v-3">
            <a:extLst xmlns:a="http://schemas.openxmlformats.org/drawingml/2006/main">
              <a:ext uri="{FF2B5EF4-FFF2-40B4-BE49-F238E27FC236}">
                <a16:creationId xmlns:a16="http://schemas.microsoft.com/office/drawing/2014/main" id="{11E544C0-BFD6-4310-AE98-F92196715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3638550"/>
            <a:ext cx="9525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homeowner-num-3">
            <a:extLst xmlns:a="http://schemas.openxmlformats.org/drawingml/2006/main">
              <a:ext uri="{FF2B5EF4-FFF2-40B4-BE49-F238E27FC236}">
                <a16:creationId xmlns:a16="http://schemas.microsoft.com/office/drawing/2014/main" id="{84E1036B-48C4-45C1-A42F-BAFF15CF76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384810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rPr>
              <a:t>04</a:t>
            </a:r>
          </a:p>
        </p:txBody>
      </p:sp>
      <p:sp>
        <p:nvSpPr>
          <p:cNvPr id="23" name="homeowner-step-3">
            <a:extLst xmlns:a="http://schemas.openxmlformats.org/drawingml/2006/main">
              <a:ext uri="{FF2B5EF4-FFF2-40B4-BE49-F238E27FC236}">
                <a16:creationId xmlns:a16="http://schemas.microsoft.com/office/drawing/2014/main" id="{8BF8AC10-58BC-4ACF-8313-B34F4C65B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4267200"/>
            <a:ext cx="2238375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Show the issue</a:t>
            </a:r>
          </a:p>
        </p:txBody>
      </p:sp>
      <p:sp>
        <p:nvSpPr>
          <p:cNvPr id="24" name="homeowner-body-3">
            <a:extLst xmlns:a="http://schemas.openxmlformats.org/drawingml/2006/main">
              <a:ext uri="{FF2B5EF4-FFF2-40B4-BE49-F238E27FC236}">
                <a16:creationId xmlns:a16="http://schemas.microsoft.com/office/drawing/2014/main" id="{F6018467-0A82-40A1-9168-5B40E4795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4933950"/>
            <a:ext cx="2238375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Point the phone where directed and keep the page open until the call ends.</a:t>
            </a:r>
          </a:p>
        </p:txBody>
      </p:sp>
      <p:sp>
        <p:nvSpPr>
          <p:cNvPr id="25" name="homeowner-bottom">
            <a:extLst xmlns:a="http://schemas.openxmlformats.org/drawingml/2006/main">
              <a:ext uri="{FF2B5EF4-FFF2-40B4-BE49-F238E27FC236}">
                <a16:creationId xmlns:a16="http://schemas.microsoft.com/office/drawing/2014/main" id="{6C9D071A-65EE-4090-B454-E8E501244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1500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homeowner-note">
            <a:extLst xmlns:a="http://schemas.openxmlformats.org/drawingml/2006/main">
              <a:ext uri="{FF2B5EF4-FFF2-40B4-BE49-F238E27FC236}">
                <a16:creationId xmlns:a16="http://schemas.microsoft.com/office/drawing/2014/main" id="{3FF3BA21-7214-446E-8A1E-2708F93D70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886450"/>
            <a:ext cx="666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THE HOMEOWNER NEVER NEEDS A SERVICECAM ACCOUNT.</a:t>
            </a:r>
          </a:p>
        </p:txBody>
      </p:sp>
      <p:sp>
        <p:nvSpPr>
          <p:cNvPr id="27" name="source-4">
            <a:extLst xmlns:a="http://schemas.openxmlformats.org/drawingml/2006/main">
              <a:ext uri="{FF2B5EF4-FFF2-40B4-BE49-F238E27FC236}">
                <a16:creationId xmlns:a16="http://schemas.microsoft.com/office/drawing/2014/main" id="{82374F7D-9563-4F69-AD7F-CB82A7A058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rPr>
              <a:t>Source: servicecam.pro/demo · servicecam.pro/features/customer-camera-link</a:t>
            </a:r>
          </a:p>
        </p:txBody>
      </p:sp>
      <p:sp>
        <p:nvSpPr>
          <p:cNvPr id="28" name="page-4">
            <a:extLst xmlns:a="http://schemas.openxmlformats.org/drawingml/2006/main">
              <a:ext uri="{FF2B5EF4-FFF2-40B4-BE49-F238E27FC236}">
                <a16:creationId xmlns:a16="http://schemas.microsoft.com/office/drawing/2014/main" id="{22B0C136-D8D1-4BEE-AC72-3E091DB7BE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64246529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202B3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777973a1c944264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2E10A9C1-6954-4F20-B7DE-2877568A0E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CDBBA347-D05B-4145-94E2-FD8C933A5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pic>
        <p:nvPicPr>
          <p:cNvPr id="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dc83502f929410e"/>
          <a:srcRect xmlns:a="http://schemas.openxmlformats.org/drawingml/2006/main" l="0" t="1842" r="0" b="184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323975"/>
            <a:ext cx="7000875" cy="4467225"/>
          </a:xfrm>
          <a:prstGeom xmlns:a="http://schemas.openxmlformats.org/drawingml/2006/main" prst="roundRect">
            <a:avLst>
              <a:gd name="adj" fmla="val 4264"/>
            </a:avLst>
          </a:prstGeom>
        </p:spPr>
      </p:pic>
      <p:sp>
        <p:nvSpPr>
          <p:cNvPr id="5" name="intake-proof">
            <a:extLst xmlns:a="http://schemas.openxmlformats.org/drawingml/2006/main">
              <a:ext uri="{FF2B5EF4-FFF2-40B4-BE49-F238E27FC236}">
                <a16:creationId xmlns:a16="http://schemas.microsoft.com/office/drawing/2014/main" id="{4944E8A5-D18B-42C5-9E46-F5A87F4B8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915025"/>
            <a:ext cx="419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REAL PRODUCT SCREEN  ·  DASHBOARD INTAKE</a:t>
            </a:r>
          </a:p>
        </p:txBody>
      </p:sp>
      <p:sp>
        <p:nvSpPr>
          <p:cNvPr id="6" name="eyebrow-rule-The operator experience">
            <a:extLst xmlns:a="http://schemas.openxmlformats.org/drawingml/2006/main">
              <a:ext uri="{FF2B5EF4-FFF2-40B4-BE49-F238E27FC236}">
                <a16:creationId xmlns:a16="http://schemas.microsoft.com/office/drawing/2014/main" id="{4AFBCF80-4B50-484C-BA97-919D4E871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148590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eyebrow-The operator experience">
            <a:extLst xmlns:a="http://schemas.openxmlformats.org/drawingml/2006/main">
              <a:ext uri="{FF2B5EF4-FFF2-40B4-BE49-F238E27FC236}">
                <a16:creationId xmlns:a16="http://schemas.microsoft.com/office/drawing/2014/main" id="{7EAFB09C-F97F-45F5-9428-D875EFEC6B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1409700"/>
            <a:ext cx="3238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THE OPERATOR EXPERIENCE</a:t>
            </a:r>
          </a:p>
        </p:txBody>
      </p:sp>
      <p:sp>
        <p:nvSpPr>
          <p:cNvPr id="8" name="intake-title">
            <a:extLst xmlns:a="http://schemas.openxmlformats.org/drawingml/2006/main">
              <a:ext uri="{FF2B5EF4-FFF2-40B4-BE49-F238E27FC236}">
                <a16:creationId xmlns:a16="http://schemas.microsoft.com/office/drawing/2014/main" id="{ADCB3B8A-54F1-4681-8344-6BEC953DC6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1790700"/>
            <a:ext cx="3448050" cy="1790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8000"/>
              </a:lnSpc>
              <a:buNone/>
              <a:defRPr sz="42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27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Every first look starts inside a real ticket.</a:t>
            </a:r>
          </a:p>
        </p:txBody>
      </p:sp>
      <p:sp>
        <p:nvSpPr>
          <p:cNvPr id="9" name="intake-lede">
            <a:extLst xmlns:a="http://schemas.openxmlformats.org/drawingml/2006/main">
              <a:ext uri="{FF2B5EF4-FFF2-40B4-BE49-F238E27FC236}">
                <a16:creationId xmlns:a16="http://schemas.microsoft.com/office/drawing/2014/main" id="{DEBA27FE-AC73-4419-A4C7-0DCEAA233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3752850"/>
            <a:ext cx="331470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425" b="0" i="0">
                <a:solidFill>
                  <a:srgbClr val="FFFFFF">
                    <a:alpha val="7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FFFFFF">
                    <a:alpha val="76000"/>
                  </a:srgbClr>
                </a:solidFill>
                <a:latin typeface="Arial"/>
                <a:ea typeface="Arial"/>
                <a:cs typeface="Arial"/>
              </a:rPr>
              <a:t>Capture the customer, equipment, issue, and contact details before the live session opens.</a:t>
            </a:r>
          </a:p>
        </p:txBody>
      </p:sp>
      <p:sp>
        <p:nvSpPr>
          <p:cNvPr id="10" name="intake-dot-0">
            <a:extLst xmlns:a="http://schemas.openxmlformats.org/drawingml/2006/main">
              <a:ext uri="{FF2B5EF4-FFF2-40B4-BE49-F238E27FC236}">
                <a16:creationId xmlns:a16="http://schemas.microsoft.com/office/drawing/2014/main" id="{B6D4839A-43D8-4F15-B9B5-A559A3B885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4762500"/>
            <a:ext cx="66675" cy="666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intake-bullet-0">
            <a:extLst xmlns:a="http://schemas.openxmlformats.org/drawingml/2006/main">
              <a:ext uri="{FF2B5EF4-FFF2-40B4-BE49-F238E27FC236}">
                <a16:creationId xmlns:a16="http://schemas.microsoft.com/office/drawing/2014/main" id="{D2227E73-DD71-4532-B11F-BB1A96794B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4695825"/>
            <a:ext cx="3143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rPr>
              <a:t>Start from the case—not a detached meeting room.</a:t>
            </a:r>
          </a:p>
        </p:txBody>
      </p:sp>
      <p:sp>
        <p:nvSpPr>
          <p:cNvPr id="12" name="intake-dot-1">
            <a:extLst xmlns:a="http://schemas.openxmlformats.org/drawingml/2006/main">
              <a:ext uri="{FF2B5EF4-FFF2-40B4-BE49-F238E27FC236}">
                <a16:creationId xmlns:a16="http://schemas.microsoft.com/office/drawing/2014/main" id="{4B13EE32-ABC2-40BE-861A-BDA1ECFC2E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5181600"/>
            <a:ext cx="66675" cy="666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intake-bullet-1">
            <a:extLst xmlns:a="http://schemas.openxmlformats.org/drawingml/2006/main">
              <a:ext uri="{FF2B5EF4-FFF2-40B4-BE49-F238E27FC236}">
                <a16:creationId xmlns:a16="http://schemas.microsoft.com/office/drawing/2014/main" id="{C603872C-FE02-46A9-A04C-5C98014FF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5114925"/>
            <a:ext cx="3143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rPr>
              <a:t>Send the link by text, email, or copy.</a:t>
            </a:r>
          </a:p>
        </p:txBody>
      </p:sp>
      <p:sp>
        <p:nvSpPr>
          <p:cNvPr id="14" name="intake-dot-2">
            <a:extLst xmlns:a="http://schemas.openxmlformats.org/drawingml/2006/main">
              <a:ext uri="{FF2B5EF4-FFF2-40B4-BE49-F238E27FC236}">
                <a16:creationId xmlns:a16="http://schemas.microsoft.com/office/drawing/2014/main" id="{BDA4FF7F-F8F9-4E39-B3F0-D4C9749BDB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5600700"/>
            <a:ext cx="66675" cy="666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F955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intake-bullet-2">
            <a:extLst xmlns:a="http://schemas.openxmlformats.org/drawingml/2006/main">
              <a:ext uri="{FF2B5EF4-FFF2-40B4-BE49-F238E27FC236}">
                <a16:creationId xmlns:a16="http://schemas.microsoft.com/office/drawing/2014/main" id="{5F60949E-EE92-434F-A24B-F8B29F1B1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5534025"/>
            <a:ext cx="3143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FFFFFF">
                    <a:alpha val="82000"/>
                  </a:srgbClr>
                </a:solidFill>
                <a:latin typeface="Arial"/>
                <a:ea typeface="Arial"/>
                <a:cs typeface="Arial"/>
              </a:rPr>
              <a:t>Keep active and past sessions visible.</a:t>
            </a:r>
          </a:p>
        </p:txBody>
      </p:sp>
      <p:sp>
        <p:nvSpPr>
          <p:cNvPr id="16" name="source-5">
            <a:extLst xmlns:a="http://schemas.openxmlformats.org/drawingml/2006/main">
              <a:ext uri="{FF2B5EF4-FFF2-40B4-BE49-F238E27FC236}">
                <a16:creationId xmlns:a16="http://schemas.microsoft.com/office/drawing/2014/main" id="{CC2BFA33-015D-4F75-9304-7D50DDDB2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rPr>
              <a:t>Source: servicecam.pro · Actual product screen</a:t>
            </a:r>
          </a:p>
        </p:txBody>
      </p:sp>
      <p:sp>
        <p:nvSpPr>
          <p:cNvPr id="17" name="page-5">
            <a:extLst xmlns:a="http://schemas.openxmlformats.org/drawingml/2006/main">
              <a:ext uri="{FF2B5EF4-FFF2-40B4-BE49-F238E27FC236}">
                <a16:creationId xmlns:a16="http://schemas.microsoft.com/office/drawing/2014/main" id="{B080E102-5476-41E2-BF86-DC70D9F06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77939562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7F8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8d78b28fe6c40b8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9CCD012C-29D6-4B1E-9235-1A5A489728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C0E19DFC-CB13-43C0-9B3C-EC5940503E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During the call">
            <a:extLst xmlns:a="http://schemas.openxmlformats.org/drawingml/2006/main">
              <a:ext uri="{FF2B5EF4-FFF2-40B4-BE49-F238E27FC236}">
                <a16:creationId xmlns:a16="http://schemas.microsoft.com/office/drawing/2014/main" id="{1E084600-A0FE-4A51-B6B8-EC0566454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38275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763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During the call">
            <a:extLst xmlns:a="http://schemas.openxmlformats.org/drawingml/2006/main">
              <a:ext uri="{FF2B5EF4-FFF2-40B4-BE49-F238E27FC236}">
                <a16:creationId xmlns:a16="http://schemas.microsoft.com/office/drawing/2014/main" id="{BF52767C-DA0C-4624-B08B-339695F43D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1362075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DURING THE CALL</a:t>
            </a:r>
          </a:p>
        </p:txBody>
      </p:sp>
      <p:sp>
        <p:nvSpPr>
          <p:cNvPr id="6" name="live-title">
            <a:extLst xmlns:a="http://schemas.openxmlformats.org/drawingml/2006/main">
              <a:ext uri="{FF2B5EF4-FFF2-40B4-BE49-F238E27FC236}">
                <a16:creationId xmlns:a16="http://schemas.microsoft.com/office/drawing/2014/main" id="{F233A47A-F3D2-47D2-91CE-DD848D92C3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743075"/>
            <a:ext cx="43624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8000"/>
              </a:lnSpc>
              <a:buNone/>
              <a:defRPr sz="42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2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Guide the view and document the issue while it is visible.</a:t>
            </a:r>
          </a:p>
        </p:txBody>
      </p:sp>
      <p:sp>
        <p:nvSpPr>
          <p:cNvPr id="7" name="live-lede">
            <a:extLst xmlns:a="http://schemas.openxmlformats.org/drawingml/2006/main">
              <a:ext uri="{FF2B5EF4-FFF2-40B4-BE49-F238E27FC236}">
                <a16:creationId xmlns:a16="http://schemas.microsoft.com/office/drawing/2014/main" id="{7E38378F-C120-4ACA-85D2-617BD47A2C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971925"/>
            <a:ext cx="4238625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4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The live camera, link controls, ticket details, notes, and capture actions stay on one working surface.</a:t>
            </a:r>
          </a:p>
        </p:txBody>
      </p:sp>
      <p:sp>
        <p:nvSpPr>
          <p:cNvPr id="8" name="verbs-rule">
            <a:extLst xmlns:a="http://schemas.openxmlformats.org/drawingml/2006/main">
              <a:ext uri="{FF2B5EF4-FFF2-40B4-BE49-F238E27FC236}">
                <a16:creationId xmlns:a16="http://schemas.microsoft.com/office/drawing/2014/main" id="{D5BD6057-69E7-4415-B108-8EF1BC0571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962525"/>
            <a:ext cx="40957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verbs">
            <a:extLst xmlns:a="http://schemas.openxmlformats.org/drawingml/2006/main">
              <a:ext uri="{FF2B5EF4-FFF2-40B4-BE49-F238E27FC236}">
                <a16:creationId xmlns:a16="http://schemas.microsoft.com/office/drawing/2014/main" id="{7C7D4164-F22E-4C50-B7F2-5DA112DF1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24450"/>
            <a:ext cx="4095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 b="1" i="0">
                <a:solidFill>
                  <a:srgbClr val="C67634"/>
                </a:solidFill>
                <a:latin typeface="Barlow Condensed"/>
                <a:ea typeface="Barlow Condensed"/>
                <a:cs typeface="Barlow Condensed"/>
              </a:rPr>
              <a:t>GUIDE   /   CAPTURE   /   NOTE   /   CLOSE</a:t>
            </a:r>
          </a:p>
        </p:txBody>
      </p:sp>
      <p:pic>
        <p:nvPicPr>
          <p:cNvPr id="2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ac7e913651f43e7"/>
          <a:srcRect xmlns:a="http://schemas.openxmlformats.org/drawingml/2006/main" l="10604" t="0" r="1060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562600" y="1304925"/>
            <a:ext cx="6019800" cy="4248150"/>
          </a:xfrm>
          <a:prstGeom xmlns:a="http://schemas.openxmlformats.org/drawingml/2006/main" prst="roundRect">
            <a:avLst>
              <a:gd name="adj" fmla="val 4484"/>
            </a:avLst>
          </a:prstGeom>
        </p:spPr>
      </p:pic>
      <p:sp>
        <p:nvSpPr>
          <p:cNvPr id="11" name="live-proof">
            <a:extLst xmlns:a="http://schemas.openxmlformats.org/drawingml/2006/main">
              <a:ext uri="{FF2B5EF4-FFF2-40B4-BE49-F238E27FC236}">
                <a16:creationId xmlns:a16="http://schemas.microsoft.com/office/drawing/2014/main" id="{386C2660-924C-49F8-A527-B60FDBDC69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00700" y="5715000"/>
            <a:ext cx="476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REAL PRODUCT SCREEN  ·  LIVE TECHNICIAN WORKSPACE</a:t>
            </a:r>
          </a:p>
        </p:txBody>
      </p:sp>
      <p:sp>
        <p:nvSpPr>
          <p:cNvPr id="12" name="source-6">
            <a:extLst xmlns:a="http://schemas.openxmlformats.org/drawingml/2006/main">
              <a:ext uri="{FF2B5EF4-FFF2-40B4-BE49-F238E27FC236}">
                <a16:creationId xmlns:a16="http://schemas.microsoft.com/office/drawing/2014/main" id="{14451284-97FA-4C5E-9D33-06F5B23B4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rPr>
              <a:t>Source: servicecam.pro/features/remote-video-diagnostics</a:t>
            </a:r>
          </a:p>
        </p:txBody>
      </p:sp>
      <p:sp>
        <p:nvSpPr>
          <p:cNvPr id="13" name="page-6">
            <a:extLst xmlns:a="http://schemas.openxmlformats.org/drawingml/2006/main">
              <a:ext uri="{FF2B5EF4-FFF2-40B4-BE49-F238E27FC236}">
                <a16:creationId xmlns:a16="http://schemas.microsoft.com/office/drawing/2014/main" id="{A73170B3-0651-4FA6-B7D7-4E60AEB3C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84618321"/>
      </p:ext>
    </p:extLst>
  </p:cSld>
</p:sld>
</file>

<file path=ppt/slides/slide7.xml><?xml version="1.0" encoding="utf-8"?>
<p:sld xmlns:p="http://schemas.openxmlformats.org/presentationml/2006/main">
  <p:cSld>
    <p:bg>
      <p:bgPr>
        <a:gradFill xmlns:a="http://schemas.openxmlformats.org/drawingml/2006/main">
          <a:gsLst>
            <a:gs pos="0">
              <a:srgbClr val="14314A"/>
            </a:gs>
            <a:gs pos="50000">
              <a:srgbClr val="0D1D2D"/>
            </a:gs>
            <a:gs pos="100000">
              <a:srgbClr val="08121D"/>
            </a:gs>
          </a:gsLst>
          <a:path path="shape"/>
        </a:gra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735bbcca0140d2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FC2F4F73-F265-44BA-9584-EA52521AFA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BFE17CCD-FEB6-4A5C-B913-3791AD89C0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FFFFF">
                    <a:alpha val="64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Service business workflow">
            <a:extLst xmlns:a="http://schemas.openxmlformats.org/drawingml/2006/main">
              <a:ext uri="{FF2B5EF4-FFF2-40B4-BE49-F238E27FC236}">
                <a16:creationId xmlns:a16="http://schemas.microsoft.com/office/drawing/2014/main" id="{CD494378-B743-46ED-B9B7-86766F4F1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038225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9B6E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Service business workflow">
            <a:extLst xmlns:a="http://schemas.openxmlformats.org/drawingml/2006/main">
              <a:ext uri="{FF2B5EF4-FFF2-40B4-BE49-F238E27FC236}">
                <a16:creationId xmlns:a16="http://schemas.microsoft.com/office/drawing/2014/main" id="{1D246A41-2091-46FE-BD68-EBC23E692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962025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9B6E9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9B6E9"/>
                </a:solidFill>
                <a:latin typeface="Arial"/>
                <a:ea typeface="Arial"/>
                <a:cs typeface="Arial"/>
              </a:rPr>
              <a:t>SERVICE BUSINESS WORKFLOW</a:t>
            </a:r>
          </a:p>
        </p:txBody>
      </p:sp>
      <p:sp>
        <p:nvSpPr>
          <p:cNvPr id="6" name="workflow-title">
            <a:extLst xmlns:a="http://schemas.openxmlformats.org/drawingml/2006/main">
              <a:ext uri="{FF2B5EF4-FFF2-40B4-BE49-F238E27FC236}">
                <a16:creationId xmlns:a16="http://schemas.microsoft.com/office/drawing/2014/main" id="{2FB627CC-E574-44F1-B773-6685A51262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295400"/>
            <a:ext cx="8572500" cy="1504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88000"/>
              </a:lnSpc>
              <a:buNone/>
              <a:defRPr sz="4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One service record.</a:t>
            </a:r>
          </a:p>
          <a:p xmlns:a="http://schemas.openxmlformats.org/drawingml/2006/main">
            <a:pPr algn="l">
              <a:lnSpc>
                <a:spcPct val="88000"/>
              </a:lnSpc>
              <a:buNone/>
              <a:defRPr sz="4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From intake to handoff.</a:t>
            </a:r>
          </a:p>
        </p:txBody>
      </p:sp>
      <p:sp>
        <p:nvSpPr>
          <p:cNvPr id="7" name="workflow-top">
            <a:extLst xmlns:a="http://schemas.openxmlformats.org/drawingml/2006/main">
              <a:ext uri="{FF2B5EF4-FFF2-40B4-BE49-F238E27FC236}">
                <a16:creationId xmlns:a16="http://schemas.microsoft.com/office/drawing/2014/main" id="{24943CF6-811C-43EC-B584-928043288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051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workflow-num-0">
            <a:extLst xmlns:a="http://schemas.openxmlformats.org/drawingml/2006/main">
              <a:ext uri="{FF2B5EF4-FFF2-40B4-BE49-F238E27FC236}">
                <a16:creationId xmlns:a16="http://schemas.microsoft.com/office/drawing/2014/main" id="{908C96A1-D77D-4C18-989E-E8056E26A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01</a:t>
            </a:r>
          </a:p>
        </p:txBody>
      </p:sp>
      <p:sp>
        <p:nvSpPr>
          <p:cNvPr id="9" name="workflow-step-0">
            <a:extLst xmlns:a="http://schemas.openxmlformats.org/drawingml/2006/main">
              <a:ext uri="{FF2B5EF4-FFF2-40B4-BE49-F238E27FC236}">
                <a16:creationId xmlns:a16="http://schemas.microsoft.com/office/drawing/2014/main" id="{AA5BB5B0-A8C8-4538-98C4-24DA4E0DB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752850"/>
            <a:ext cx="223837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Open the ticket</a:t>
            </a:r>
          </a:p>
        </p:txBody>
      </p:sp>
      <p:sp>
        <p:nvSpPr>
          <p:cNvPr id="10" name="workflow-body-0">
            <a:extLst xmlns:a="http://schemas.openxmlformats.org/drawingml/2006/main">
              <a:ext uri="{FF2B5EF4-FFF2-40B4-BE49-F238E27FC236}">
                <a16:creationId xmlns:a16="http://schemas.microsoft.com/office/drawing/2014/main" id="{6F28ACCD-E832-435F-891D-13093ADC3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552950"/>
            <a:ext cx="2238375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rPr>
              <a:t>Add the customer, equipment, complaint, and intake notes.</a:t>
            </a:r>
          </a:p>
        </p:txBody>
      </p:sp>
      <p:sp>
        <p:nvSpPr>
          <p:cNvPr id="11" name="workflow-v-1">
            <a:extLst xmlns:a="http://schemas.openxmlformats.org/drawingml/2006/main">
              <a:ext uri="{FF2B5EF4-FFF2-40B4-BE49-F238E27FC236}">
                <a16:creationId xmlns:a16="http://schemas.microsoft.com/office/drawing/2014/main" id="{5ABDDD26-A2AD-407B-810D-FDB59CB367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105150"/>
            <a:ext cx="9525" cy="2324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workflow-num-1">
            <a:extLst xmlns:a="http://schemas.openxmlformats.org/drawingml/2006/main">
              <a:ext uri="{FF2B5EF4-FFF2-40B4-BE49-F238E27FC236}">
                <a16:creationId xmlns:a16="http://schemas.microsoft.com/office/drawing/2014/main" id="{DDF27F8B-A7CB-43F1-8E64-02828FBD0C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333375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02</a:t>
            </a:r>
          </a:p>
        </p:txBody>
      </p:sp>
      <p:sp>
        <p:nvSpPr>
          <p:cNvPr id="13" name="workflow-step-1">
            <a:extLst xmlns:a="http://schemas.openxmlformats.org/drawingml/2006/main">
              <a:ext uri="{FF2B5EF4-FFF2-40B4-BE49-F238E27FC236}">
                <a16:creationId xmlns:a16="http://schemas.microsoft.com/office/drawing/2014/main" id="{C729A7BB-3AF4-4B1D-8914-4A9553EEC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3752850"/>
            <a:ext cx="223837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Send the link</a:t>
            </a:r>
          </a:p>
        </p:txBody>
      </p:sp>
      <p:sp>
        <p:nvSpPr>
          <p:cNvPr id="14" name="workflow-body-1">
            <a:extLst xmlns:a="http://schemas.openxmlformats.org/drawingml/2006/main">
              <a:ext uri="{FF2B5EF4-FFF2-40B4-BE49-F238E27FC236}">
                <a16:creationId xmlns:a16="http://schemas.microsoft.com/office/drawing/2014/main" id="{D43A8722-EA6D-4F6B-BF0F-3EC187CD9F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4552950"/>
            <a:ext cx="2238375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rPr>
              <a:t>Text it, email it, or copy it into the existing conversation.</a:t>
            </a:r>
          </a:p>
        </p:txBody>
      </p:sp>
      <p:sp>
        <p:nvSpPr>
          <p:cNvPr id="15" name="workflow-v-2">
            <a:extLst xmlns:a="http://schemas.openxmlformats.org/drawingml/2006/main">
              <a:ext uri="{FF2B5EF4-FFF2-40B4-BE49-F238E27FC236}">
                <a16:creationId xmlns:a16="http://schemas.microsoft.com/office/drawing/2014/main" id="{AF7F0963-5163-442F-9656-AFB0B0CB5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105150"/>
            <a:ext cx="9525" cy="2324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workflow-num-2">
            <a:extLst xmlns:a="http://schemas.openxmlformats.org/drawingml/2006/main">
              <a:ext uri="{FF2B5EF4-FFF2-40B4-BE49-F238E27FC236}">
                <a16:creationId xmlns:a16="http://schemas.microsoft.com/office/drawing/2014/main" id="{6B28E719-0E5C-42D7-A8B7-02E5A4BE75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333375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03</a:t>
            </a:r>
          </a:p>
        </p:txBody>
      </p:sp>
      <p:sp>
        <p:nvSpPr>
          <p:cNvPr id="17" name="workflow-step-2">
            <a:extLst xmlns:a="http://schemas.openxmlformats.org/drawingml/2006/main">
              <a:ext uri="{FF2B5EF4-FFF2-40B4-BE49-F238E27FC236}">
                <a16:creationId xmlns:a16="http://schemas.microsoft.com/office/drawing/2014/main" id="{14D25AE7-5C27-42FE-9B61-CA67AF60C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3752850"/>
            <a:ext cx="223837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Guide and document</a:t>
            </a:r>
          </a:p>
        </p:txBody>
      </p:sp>
      <p:sp>
        <p:nvSpPr>
          <p:cNvPr id="18" name="workflow-body-2">
            <a:extLst xmlns:a="http://schemas.openxmlformats.org/drawingml/2006/main">
              <a:ext uri="{FF2B5EF4-FFF2-40B4-BE49-F238E27FC236}">
                <a16:creationId xmlns:a16="http://schemas.microsoft.com/office/drawing/2014/main" id="{CE80483F-3004-4729-BB39-7341C7BC5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4552950"/>
            <a:ext cx="2238375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rPr>
              <a:t>Direct the view, save captures, record when needed, and take notes.</a:t>
            </a:r>
          </a:p>
        </p:txBody>
      </p:sp>
      <p:sp>
        <p:nvSpPr>
          <p:cNvPr id="19" name="workflow-v-3">
            <a:extLst xmlns:a="http://schemas.openxmlformats.org/drawingml/2006/main">
              <a:ext uri="{FF2B5EF4-FFF2-40B4-BE49-F238E27FC236}">
                <a16:creationId xmlns:a16="http://schemas.microsoft.com/office/drawing/2014/main" id="{17784D49-0F46-4354-B645-605AA6754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3105150"/>
            <a:ext cx="9525" cy="2324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workflow-num-3">
            <a:extLst xmlns:a="http://schemas.openxmlformats.org/drawingml/2006/main">
              <a:ext uri="{FF2B5EF4-FFF2-40B4-BE49-F238E27FC236}">
                <a16:creationId xmlns:a16="http://schemas.microsoft.com/office/drawing/2014/main" id="{0892348F-75F4-499D-88D0-731F9ED40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333375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04</a:t>
            </a:r>
          </a:p>
        </p:txBody>
      </p:sp>
      <p:sp>
        <p:nvSpPr>
          <p:cNvPr id="21" name="workflow-step-3">
            <a:extLst xmlns:a="http://schemas.openxmlformats.org/drawingml/2006/main">
              <a:ext uri="{FF2B5EF4-FFF2-40B4-BE49-F238E27FC236}">
                <a16:creationId xmlns:a16="http://schemas.microsoft.com/office/drawing/2014/main" id="{E8DFCC8B-0E77-4F9C-98E8-A4F79863A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3752850"/>
            <a:ext cx="223837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Decide and hand off</a:t>
            </a:r>
          </a:p>
        </p:txBody>
      </p:sp>
      <p:sp>
        <p:nvSpPr>
          <p:cNvPr id="22" name="workflow-body-3">
            <a:extLst xmlns:a="http://schemas.openxmlformats.org/drawingml/2006/main">
              <a:ext uri="{FF2B5EF4-FFF2-40B4-BE49-F238E27FC236}">
                <a16:creationId xmlns:a16="http://schemas.microsoft.com/office/drawing/2014/main" id="{199CB96A-DDC0-4275-B355-4AB21443F3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4552950"/>
            <a:ext cx="2238375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FFFFF">
                    <a:alpha val="66000"/>
                  </a:srgbClr>
                </a:solidFill>
                <a:latin typeface="Arial"/>
                <a:ea typeface="Arial"/>
                <a:cs typeface="Arial"/>
              </a:rPr>
              <a:t>Resolve remotely, dispatch with context, or export the record.</a:t>
            </a:r>
          </a:p>
        </p:txBody>
      </p:sp>
      <p:sp>
        <p:nvSpPr>
          <p:cNvPr id="23" name="workflow-bottom">
            <a:extLst xmlns:a="http://schemas.openxmlformats.org/drawingml/2006/main">
              <a:ext uri="{FF2B5EF4-FFF2-40B4-BE49-F238E27FC236}">
                <a16:creationId xmlns:a16="http://schemas.microsoft.com/office/drawing/2014/main" id="{D59BFCED-43C6-448C-8ED9-0CF700E19A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4292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22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workflow-outputs">
            <a:extLst xmlns:a="http://schemas.openxmlformats.org/drawingml/2006/main">
              <a:ext uri="{FF2B5EF4-FFF2-40B4-BE49-F238E27FC236}">
                <a16:creationId xmlns:a16="http://schemas.microsoft.com/office/drawing/2014/main" id="{6766ABFF-421A-4201-A60C-0718895012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686425"/>
            <a:ext cx="933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DF9556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DF9556"/>
                </a:solidFill>
                <a:latin typeface="Arial"/>
                <a:ea typeface="Arial"/>
                <a:cs typeface="Arial"/>
              </a:rPr>
              <a:t>PDF SERVICE REPORT    •    PHOTO ZIP    •    CALL MP4    •    TRANSCRIPT TXT</a:t>
            </a:r>
          </a:p>
        </p:txBody>
      </p:sp>
      <p:sp>
        <p:nvSpPr>
          <p:cNvPr id="25" name="source-7">
            <a:extLst xmlns:a="http://schemas.openxmlformats.org/drawingml/2006/main">
              <a:ext uri="{FF2B5EF4-FFF2-40B4-BE49-F238E27FC236}">
                <a16:creationId xmlns:a16="http://schemas.microsoft.com/office/drawing/2014/main" id="{51434854-AF10-4E8D-98AF-62FAFE515F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FFFFFF">
                    <a:alpha val="54000"/>
                  </a:srgbClr>
                </a:solidFill>
                <a:latin typeface="Arial"/>
                <a:ea typeface="Arial"/>
                <a:cs typeface="Arial"/>
              </a:rPr>
              <a:t>Source: servicecam.pro/features/reporting-and-export-packets</a:t>
            </a:r>
          </a:p>
        </p:txBody>
      </p:sp>
      <p:sp>
        <p:nvSpPr>
          <p:cNvPr id="26" name="page-7">
            <a:extLst xmlns:a="http://schemas.openxmlformats.org/drawingml/2006/main">
              <a:ext uri="{FF2B5EF4-FFF2-40B4-BE49-F238E27FC236}">
                <a16:creationId xmlns:a16="http://schemas.microsoft.com/office/drawing/2014/main" id="{6F8DD223-0953-4CE2-8717-99639459DA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FFFFFF">
                    <a:alpha val="54000"/>
                  </a:srgbClr>
                </a:solidFill>
                <a:latin typeface="Barlow Condensed"/>
                <a:ea typeface="Barlow Condensed"/>
                <a:cs typeface="Barlow Condensed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51281815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7F8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f0cb8a46b5d4421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FB01936F-E76B-42A8-9756-D9716059E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5AA39F5B-197D-4DEE-8014-5CC07067B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Devices and platforms">
            <a:extLst xmlns:a="http://schemas.openxmlformats.org/drawingml/2006/main">
              <a:ext uri="{FF2B5EF4-FFF2-40B4-BE49-F238E27FC236}">
                <a16:creationId xmlns:a16="http://schemas.microsoft.com/office/drawing/2014/main" id="{3E56D31F-3A55-4489-91C7-5A7A172D3F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038225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763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Devices and platforms">
            <a:extLst xmlns:a="http://schemas.openxmlformats.org/drawingml/2006/main">
              <a:ext uri="{FF2B5EF4-FFF2-40B4-BE49-F238E27FC236}">
                <a16:creationId xmlns:a16="http://schemas.microsoft.com/office/drawing/2014/main" id="{13C38621-2098-49ED-A650-3DEDFEAB0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962025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DEVICES AND PLATFORMS</a:t>
            </a:r>
          </a:p>
        </p:txBody>
      </p:sp>
      <p:sp>
        <p:nvSpPr>
          <p:cNvPr id="6" name="compatibility-title">
            <a:extLst xmlns:a="http://schemas.openxmlformats.org/drawingml/2006/main">
              <a:ext uri="{FF2B5EF4-FFF2-40B4-BE49-F238E27FC236}">
                <a16:creationId xmlns:a16="http://schemas.microsoft.com/office/drawing/2014/main" id="{D0AD9EF4-FB57-409F-A180-58F74D463D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14450"/>
            <a:ext cx="9810750" cy="838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48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48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Works on the devices people already have.</a:t>
            </a:r>
          </a:p>
        </p:txBody>
      </p:sp>
      <p:sp>
        <p:nvSpPr>
          <p:cNvPr id="7" name="compatibility-lede">
            <a:extLst xmlns:a="http://schemas.openxmlformats.org/drawingml/2006/main">
              <a:ext uri="{FF2B5EF4-FFF2-40B4-BE49-F238E27FC236}">
                <a16:creationId xmlns:a16="http://schemas.microsoft.com/office/drawing/2014/main" id="{5789FAFD-AB9A-4825-838C-4FA4EF97B8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266950"/>
            <a:ext cx="8477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No native app, browser extension, plug-in, or special camera hardware.</a:t>
            </a:r>
          </a:p>
        </p:txBody>
      </p:sp>
      <p:sp>
        <p:nvSpPr>
          <p:cNvPr id="8" name="compatibility-rule-0">
            <a:extLst xmlns:a="http://schemas.openxmlformats.org/drawingml/2006/main">
              <a:ext uri="{FF2B5EF4-FFF2-40B4-BE49-F238E27FC236}">
                <a16:creationId xmlns:a16="http://schemas.microsoft.com/office/drawing/2014/main" id="{864EAB05-914A-4384-8F0B-9EFF834480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14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compatibility-label-0">
            <a:extLst xmlns:a="http://schemas.openxmlformats.org/drawingml/2006/main">
              <a:ext uri="{FF2B5EF4-FFF2-40B4-BE49-F238E27FC236}">
                <a16:creationId xmlns:a16="http://schemas.microsoft.com/office/drawing/2014/main" id="{ECB5BF03-ED78-4098-9BBA-54B718D2D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076575"/>
            <a:ext cx="1809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DEVICES</a:t>
            </a:r>
          </a:p>
        </p:txBody>
      </p:sp>
      <p:sp>
        <p:nvSpPr>
          <p:cNvPr id="10" name="compatibility-value-0">
            <a:extLst xmlns:a="http://schemas.openxmlformats.org/drawingml/2006/main">
              <a:ext uri="{FF2B5EF4-FFF2-40B4-BE49-F238E27FC236}">
                <a16:creationId xmlns:a16="http://schemas.microsoft.com/office/drawing/2014/main" id="{47FEF76C-5019-4F65-B3D5-882F40A78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3019425"/>
            <a:ext cx="85153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425" b="1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Phones · tablets · laptops · desktops</a:t>
            </a:r>
          </a:p>
        </p:txBody>
      </p:sp>
      <p:sp>
        <p:nvSpPr>
          <p:cNvPr id="11" name="compatibility-rule-1">
            <a:extLst xmlns:a="http://schemas.openxmlformats.org/drawingml/2006/main">
              <a:ext uri="{FF2B5EF4-FFF2-40B4-BE49-F238E27FC236}">
                <a16:creationId xmlns:a16="http://schemas.microsoft.com/office/drawing/2014/main" id="{8E207C5E-7669-4C04-8B6C-CA31CCF20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50520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compatibility-label-1">
            <a:extLst xmlns:a="http://schemas.openxmlformats.org/drawingml/2006/main">
              <a:ext uri="{FF2B5EF4-FFF2-40B4-BE49-F238E27FC236}">
                <a16:creationId xmlns:a16="http://schemas.microsoft.com/office/drawing/2014/main" id="{ED25283E-45B1-4995-B3B8-622B16581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67125"/>
            <a:ext cx="1809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PLATFORMS</a:t>
            </a:r>
          </a:p>
        </p:txBody>
      </p:sp>
      <p:sp>
        <p:nvSpPr>
          <p:cNvPr id="13" name="compatibility-value-1">
            <a:extLst xmlns:a="http://schemas.openxmlformats.org/drawingml/2006/main">
              <a:ext uri="{FF2B5EF4-FFF2-40B4-BE49-F238E27FC236}">
                <a16:creationId xmlns:a16="http://schemas.microsoft.com/office/drawing/2014/main" id="{FD545789-AA0B-414D-B0EF-2DB910DB8A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3609975"/>
            <a:ext cx="85153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425" b="1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iOS / iPadOS · Android · Windows · macOS · ChromeOS · Linux</a:t>
            </a:r>
          </a:p>
        </p:txBody>
      </p:sp>
      <p:sp>
        <p:nvSpPr>
          <p:cNvPr id="14" name="compatibility-rule-2">
            <a:extLst xmlns:a="http://schemas.openxmlformats.org/drawingml/2006/main">
              <a:ext uri="{FF2B5EF4-FFF2-40B4-BE49-F238E27FC236}">
                <a16:creationId xmlns:a16="http://schemas.microsoft.com/office/drawing/2014/main" id="{3B46FD8E-A801-4CAB-A42E-B478B068D8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957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compatibility-label-2">
            <a:extLst xmlns:a="http://schemas.openxmlformats.org/drawingml/2006/main">
              <a:ext uri="{FF2B5EF4-FFF2-40B4-BE49-F238E27FC236}">
                <a16:creationId xmlns:a16="http://schemas.microsoft.com/office/drawing/2014/main" id="{4D29A286-3A44-44F2-8533-C79D46B53E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57675"/>
            <a:ext cx="1809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RECOMMENDED</a:t>
            </a:r>
          </a:p>
        </p:txBody>
      </p:sp>
      <p:sp>
        <p:nvSpPr>
          <p:cNvPr id="16" name="compatibility-value-2">
            <a:extLst xmlns:a="http://schemas.openxmlformats.org/drawingml/2006/main">
              <a:ext uri="{FF2B5EF4-FFF2-40B4-BE49-F238E27FC236}">
                <a16:creationId xmlns:a16="http://schemas.microsoft.com/office/drawing/2014/main" id="{C9192FC5-F762-42AA-AA4C-2CB82161C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4200525"/>
            <a:ext cx="85153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Safari on Apple mobile · Chrome on Android / ChromeOS · Chrome, Edge, or Safari for the business workspace</a:t>
            </a:r>
          </a:p>
        </p:txBody>
      </p:sp>
      <p:sp>
        <p:nvSpPr>
          <p:cNvPr id="17" name="compatibility-rule-3">
            <a:extLst xmlns:a="http://schemas.openxmlformats.org/drawingml/2006/main">
              <a:ext uri="{FF2B5EF4-FFF2-40B4-BE49-F238E27FC236}">
                <a16:creationId xmlns:a16="http://schemas.microsoft.com/office/drawing/2014/main" id="{F00800A8-5FB8-4D5F-96EC-9749EEFC5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68630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compatibility-label-3">
            <a:extLst xmlns:a="http://schemas.openxmlformats.org/drawingml/2006/main">
              <a:ext uri="{FF2B5EF4-FFF2-40B4-BE49-F238E27FC236}">
                <a16:creationId xmlns:a16="http://schemas.microsoft.com/office/drawing/2014/main" id="{8285A99D-6FD1-4B6E-B9D2-EE2C3EE15C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48225"/>
            <a:ext cx="1809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ALSO COMPATIBLE</a:t>
            </a:r>
          </a:p>
        </p:txBody>
      </p:sp>
      <p:sp>
        <p:nvSpPr>
          <p:cNvPr id="19" name="compatibility-value-3">
            <a:extLst xmlns:a="http://schemas.openxmlformats.org/drawingml/2006/main">
              <a:ext uri="{FF2B5EF4-FFF2-40B4-BE49-F238E27FC236}">
                <a16:creationId xmlns:a16="http://schemas.microsoft.com/office/drawing/2014/main" id="{62DB8949-7EE7-43F3-BD61-385A3271A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4791075"/>
            <a:ext cx="85153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191F2B"/>
                </a:solidFill>
                <a:latin typeface="Arial"/>
                <a:ea typeface="Arial"/>
                <a:cs typeface="Arial"/>
              </a:defRPr>
            </a:pPr>
            <a:r>
              <a:rPr sz="1425" b="1" i="0">
                <a:solidFill>
                  <a:srgbClr val="191F2B"/>
                </a:solidFill>
                <a:latin typeface="Arial"/>
                <a:ea typeface="Arial"/>
                <a:cs typeface="Arial"/>
              </a:rPr>
              <a:t>Firefox and other current WebRTC browsers on a best-effort basis</a:t>
            </a:r>
          </a:p>
        </p:txBody>
      </p:sp>
      <p:sp>
        <p:nvSpPr>
          <p:cNvPr id="20" name="compatibility-rule-bottom">
            <a:extLst xmlns:a="http://schemas.openxmlformats.org/drawingml/2006/main">
              <a:ext uri="{FF2B5EF4-FFF2-40B4-BE49-F238E27FC236}">
                <a16:creationId xmlns:a16="http://schemas.microsoft.com/office/drawing/2014/main" id="{6FA56DFB-077F-4504-A460-ADD634EC85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276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compatibility-requirements">
            <a:extLst xmlns:a="http://schemas.openxmlformats.org/drawingml/2006/main">
              <a:ext uri="{FF2B5EF4-FFF2-40B4-BE49-F238E27FC236}">
                <a16:creationId xmlns:a16="http://schemas.microsoft.com/office/drawing/2014/main" id="{C82B7BEA-BFE7-4455-8182-FAFABC5164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476875"/>
            <a:ext cx="1082040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D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compatibility-requirements-label">
            <a:extLst xmlns:a="http://schemas.openxmlformats.org/drawingml/2006/main">
              <a:ext uri="{FF2B5EF4-FFF2-40B4-BE49-F238E27FC236}">
                <a16:creationId xmlns:a16="http://schemas.microsoft.com/office/drawing/2014/main" id="{9442E3D6-31A9-47C8-8302-9C3516AB9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638800"/>
            <a:ext cx="16192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69B6E9"/>
                </a:solidFill>
                <a:latin typeface="Barlow Condensed"/>
                <a:ea typeface="Barlow Condensed"/>
                <a:cs typeface="Barlow Condensed"/>
              </a:rPr>
              <a:t>WHAT IT NEEDS</a:t>
            </a:r>
          </a:p>
        </p:txBody>
      </p:sp>
      <p:sp>
        <p:nvSpPr>
          <p:cNvPr id="23" name="compatibility-requirements-value">
            <a:extLst xmlns:a="http://schemas.openxmlformats.org/drawingml/2006/main">
              <a:ext uri="{FF2B5EF4-FFF2-40B4-BE49-F238E27FC236}">
                <a16:creationId xmlns:a16="http://schemas.microsoft.com/office/drawing/2014/main" id="{BBE1C728-460D-4D6D-989D-37DEFDA6C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5619750"/>
            <a:ext cx="83343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 · camera and microphone permission · reliable Wi-Fi or cellular data</a:t>
            </a:r>
          </a:p>
        </p:txBody>
      </p:sp>
      <p:sp>
        <p:nvSpPr>
          <p:cNvPr id="24" name="compatibility-note">
            <a:extLst xmlns:a="http://schemas.openxmlformats.org/drawingml/2006/main">
              <a:ext uri="{FF2B5EF4-FFF2-40B4-BE49-F238E27FC236}">
                <a16:creationId xmlns:a16="http://schemas.microsoft.com/office/drawing/2014/main" id="{B001DBCA-A746-4CAD-898C-066D4698E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15050"/>
            <a:ext cx="1000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334153">
                    <a:alpha val="70000"/>
                  </a:srgbClr>
                </a:solidFill>
                <a:latin typeface="Arial"/>
                <a:ea typeface="Arial"/>
                <a:cs typeface="Arial"/>
              </a:rPr>
              <a:t>Best mobile reliability: open the link in the main browser, not inside Gmail, Outlook, Facebook, or Instagram.</a:t>
            </a:r>
          </a:p>
        </p:txBody>
      </p:sp>
      <p:sp>
        <p:nvSpPr>
          <p:cNvPr id="25" name="source-8">
            <a:extLst xmlns:a="http://schemas.openxmlformats.org/drawingml/2006/main">
              <a:ext uri="{FF2B5EF4-FFF2-40B4-BE49-F238E27FC236}">
                <a16:creationId xmlns:a16="http://schemas.microsoft.com/office/drawing/2014/main" id="{34D2A9A0-8DDC-4B89-9AF3-DE20F876AA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rPr>
              <a:t>Sources: ServiceCam browser handoff · MDN getUserMedia and WebRTC compatibility</a:t>
            </a:r>
          </a:p>
        </p:txBody>
      </p:sp>
      <p:sp>
        <p:nvSpPr>
          <p:cNvPr id="26" name="page-8">
            <a:extLst xmlns:a="http://schemas.openxmlformats.org/drawingml/2006/main">
              <a:ext uri="{FF2B5EF4-FFF2-40B4-BE49-F238E27FC236}">
                <a16:creationId xmlns:a16="http://schemas.microsoft.com/office/drawing/2014/main" id="{40CF7F9E-389D-4BF4-9358-5042933961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553692318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7F8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cbb5a062e824e97"/>
          <a:stretch xmlns:a="http://schemas.openxmlformats.org/drawingml/2006/main"/>
        </p:blipFill>
        <p:spPr>
          <a:xfrm xmlns:a="http://schemas.openxmlformats.org/drawingml/2006/main">
            <a:off x="609600" y="328256"/>
            <a:ext cx="438150" cy="429338"/>
          </a:xfrm>
          <a:prstGeom xmlns:a="http://schemas.openxmlformats.org/drawingml/2006/main" prst="rect">
            <a:avLst/>
          </a:prstGeom>
        </p:spPr>
      </p:pic>
      <p:sp>
        <p:nvSpPr>
          <p:cNvPr id="2" name="brand-name">
            <a:extLst xmlns:a="http://schemas.openxmlformats.org/drawingml/2006/main">
              <a:ext uri="{FF2B5EF4-FFF2-40B4-BE49-F238E27FC236}">
                <a16:creationId xmlns:a16="http://schemas.microsoft.com/office/drawing/2014/main" id="{A9014DBB-41F1-4029-BE12-1920965AC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52425"/>
            <a:ext cx="1714500" cy="2762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servicecam.pro</a:t>
            </a:r>
          </a:p>
        </p:txBody>
      </p:sp>
      <p:sp>
        <p:nvSpPr>
          <p:cNvPr id="3" name="brand-tagline">
            <a:extLst xmlns:a="http://schemas.openxmlformats.org/drawingml/2006/main">
              <a:ext uri="{FF2B5EF4-FFF2-40B4-BE49-F238E27FC236}">
                <a16:creationId xmlns:a16="http://schemas.microsoft.com/office/drawing/2014/main" id="{FF7D3270-F8CB-4D00-BD54-8EB0887C6E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" y="609600"/>
            <a:ext cx="1714500" cy="142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334153">
                    <a:alpha val="72000"/>
                  </a:srgbClr>
                </a:solidFill>
                <a:latin typeface="Arial"/>
                <a:ea typeface="Arial"/>
                <a:cs typeface="Arial"/>
              </a:rPr>
              <a:t>REMOTE EYES FOR PROS</a:t>
            </a:r>
          </a:p>
        </p:txBody>
      </p:sp>
      <p:sp>
        <p:nvSpPr>
          <p:cNvPr id="4" name="eyebrow-rule-What changes operationally">
            <a:extLst xmlns:a="http://schemas.openxmlformats.org/drawingml/2006/main">
              <a:ext uri="{FF2B5EF4-FFF2-40B4-BE49-F238E27FC236}">
                <a16:creationId xmlns:a16="http://schemas.microsoft.com/office/drawing/2014/main" id="{E60F6FE7-7781-424D-9A3D-A250B84214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23950"/>
            <a:ext cx="323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763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eyebrow-What changes operationally">
            <a:extLst xmlns:a="http://schemas.openxmlformats.org/drawingml/2006/main">
              <a:ext uri="{FF2B5EF4-FFF2-40B4-BE49-F238E27FC236}">
                <a16:creationId xmlns:a16="http://schemas.microsoft.com/office/drawing/2014/main" id="{7CDD6E4F-3996-417D-A1C9-EF27D212C5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104775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WHAT CHANGES OPERATIONALLY</a:t>
            </a:r>
          </a:p>
        </p:txBody>
      </p:sp>
      <p:sp>
        <p:nvSpPr>
          <p:cNvPr id="6" name="value-title-1">
            <a:extLst xmlns:a="http://schemas.openxmlformats.org/drawingml/2006/main">
              <a:ext uri="{FF2B5EF4-FFF2-40B4-BE49-F238E27FC236}">
                <a16:creationId xmlns:a16="http://schemas.microsoft.com/office/drawing/2014/main" id="{F4A9A502-A596-4BF3-ABE4-16C07157A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19225"/>
            <a:ext cx="6667500" cy="809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51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Better decisions now.</a:t>
            </a:r>
          </a:p>
        </p:txBody>
      </p:sp>
      <p:sp>
        <p:nvSpPr>
          <p:cNvPr id="7" name="value-title-2">
            <a:extLst xmlns:a="http://schemas.openxmlformats.org/drawingml/2006/main">
              <a:ext uri="{FF2B5EF4-FFF2-40B4-BE49-F238E27FC236}">
                <a16:creationId xmlns:a16="http://schemas.microsoft.com/office/drawing/2014/main" id="{A98F01DD-47E7-4D45-9965-263BB4AB09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076450"/>
            <a:ext cx="6572250" cy="819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5100" b="1" i="0">
                <a:solidFill>
                  <a:srgbClr val="3F99DE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3F99DE"/>
                </a:solidFill>
                <a:latin typeface="Barlow Condensed"/>
                <a:ea typeface="Barlow Condensed"/>
                <a:cs typeface="Barlow Condensed"/>
              </a:rPr>
              <a:t>Better records later.</a:t>
            </a:r>
          </a:p>
        </p:txBody>
      </p:sp>
      <p:sp>
        <p:nvSpPr>
          <p:cNvPr id="8" name="value-top">
            <a:extLst xmlns:a="http://schemas.openxmlformats.org/drawingml/2006/main">
              <a:ext uri="{FF2B5EF4-FFF2-40B4-BE49-F238E27FC236}">
                <a16:creationId xmlns:a16="http://schemas.microsoft.com/office/drawing/2014/main" id="{10AB889E-0784-4FBF-A6B5-50425EC9AC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305175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value-kicker-0">
            <a:extLst xmlns:a="http://schemas.openxmlformats.org/drawingml/2006/main">
              <a:ext uri="{FF2B5EF4-FFF2-40B4-BE49-F238E27FC236}">
                <a16:creationId xmlns:a16="http://schemas.microsoft.com/office/drawing/2014/main" id="{76A8CC23-8C0E-4532-900C-8CB5EF528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581400"/>
            <a:ext cx="2667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BEFORE DISPATCH</a:t>
            </a:r>
          </a:p>
        </p:txBody>
      </p:sp>
      <p:sp>
        <p:nvSpPr>
          <p:cNvPr id="10" name="value-heading-0">
            <a:extLst xmlns:a="http://schemas.openxmlformats.org/drawingml/2006/main">
              <a:ext uri="{FF2B5EF4-FFF2-40B4-BE49-F238E27FC236}">
                <a16:creationId xmlns:a16="http://schemas.microsoft.com/office/drawing/2014/main" id="{C82F2712-7065-4CF2-8DE2-03FE646B82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29075"/>
            <a:ext cx="30480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7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Qualify what the customer can show.</a:t>
            </a:r>
          </a:p>
        </p:txBody>
      </p:sp>
      <p:sp>
        <p:nvSpPr>
          <p:cNvPr id="11" name="value-body-0">
            <a:extLst xmlns:a="http://schemas.openxmlformats.org/drawingml/2006/main">
              <a:ext uri="{FF2B5EF4-FFF2-40B4-BE49-F238E27FC236}">
                <a16:creationId xmlns:a16="http://schemas.microsoft.com/office/drawing/2014/main" id="{E76EE94C-FF86-4051-A5C7-29630674BA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067300"/>
            <a:ext cx="3000375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See visible conditions, error codes, model details, site access, and installation context.</a:t>
            </a:r>
          </a:p>
        </p:txBody>
      </p:sp>
      <p:sp>
        <p:nvSpPr>
          <p:cNvPr id="12" name="value-v-1">
            <a:extLst xmlns:a="http://schemas.openxmlformats.org/drawingml/2006/main">
              <a:ext uri="{FF2B5EF4-FFF2-40B4-BE49-F238E27FC236}">
                <a16:creationId xmlns:a16="http://schemas.microsoft.com/office/drawing/2014/main" id="{1D0033C1-C5A5-4500-B2E7-28E630F8A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95775" y="3305175"/>
            <a:ext cx="9525" cy="24098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value-kicker-1">
            <a:extLst xmlns:a="http://schemas.openxmlformats.org/drawingml/2006/main">
              <a:ext uri="{FF2B5EF4-FFF2-40B4-BE49-F238E27FC236}">
                <a16:creationId xmlns:a16="http://schemas.microsoft.com/office/drawing/2014/main" id="{4F8F1450-9759-4E51-8EC2-3215E3A550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86275" y="3581400"/>
            <a:ext cx="2667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ON THE ROUTE</a:t>
            </a:r>
          </a:p>
        </p:txBody>
      </p:sp>
      <p:sp>
        <p:nvSpPr>
          <p:cNvPr id="14" name="value-heading-1">
            <a:extLst xmlns:a="http://schemas.openxmlformats.org/drawingml/2006/main">
              <a:ext uri="{FF2B5EF4-FFF2-40B4-BE49-F238E27FC236}">
                <a16:creationId xmlns:a16="http://schemas.microsoft.com/office/drawing/2014/main" id="{61F2E481-58E3-4E39-81DC-4884944D0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86275" y="4029075"/>
            <a:ext cx="30480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7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Send a technician with more context.</a:t>
            </a:r>
          </a:p>
        </p:txBody>
      </p:sp>
      <p:sp>
        <p:nvSpPr>
          <p:cNvPr id="15" name="value-body-1">
            <a:extLst xmlns:a="http://schemas.openxmlformats.org/drawingml/2006/main">
              <a:ext uri="{FF2B5EF4-FFF2-40B4-BE49-F238E27FC236}">
                <a16:creationId xmlns:a16="http://schemas.microsoft.com/office/drawing/2014/main" id="{EEB1E939-63B1-407A-8A81-2DAA791C8C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86275" y="5067300"/>
            <a:ext cx="3000375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Give the field team a clearer complaint and the evidence that shaped the next step.</a:t>
            </a:r>
          </a:p>
        </p:txBody>
      </p:sp>
      <p:sp>
        <p:nvSpPr>
          <p:cNvPr id="16" name="value-v-2">
            <a:extLst xmlns:a="http://schemas.openxmlformats.org/drawingml/2006/main">
              <a:ext uri="{FF2B5EF4-FFF2-40B4-BE49-F238E27FC236}">
                <a16:creationId xmlns:a16="http://schemas.microsoft.com/office/drawing/2014/main" id="{0DBDA792-E62A-439F-B6F2-CC4786084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3305175"/>
            <a:ext cx="9525" cy="24098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91F2B">
              <a:alpha val="18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value-kicker-2">
            <a:extLst xmlns:a="http://schemas.openxmlformats.org/drawingml/2006/main">
              <a:ext uri="{FF2B5EF4-FFF2-40B4-BE49-F238E27FC236}">
                <a16:creationId xmlns:a16="http://schemas.microsoft.com/office/drawing/2014/main" id="{9667C3F8-0E10-4AEB-816F-504B08008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581400"/>
            <a:ext cx="2667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C67634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C67634"/>
                </a:solidFill>
                <a:latin typeface="Arial"/>
                <a:ea typeface="Arial"/>
                <a:cs typeface="Arial"/>
              </a:rPr>
              <a:t>AFTER THE CALL</a:t>
            </a:r>
          </a:p>
        </p:txBody>
      </p:sp>
      <p:sp>
        <p:nvSpPr>
          <p:cNvPr id="18" name="value-heading-2">
            <a:extLst xmlns:a="http://schemas.openxmlformats.org/drawingml/2006/main">
              <a:ext uri="{FF2B5EF4-FFF2-40B4-BE49-F238E27FC236}">
                <a16:creationId xmlns:a16="http://schemas.microsoft.com/office/drawing/2014/main" id="{95B74529-703B-4D77-9EBA-0BEB05C98C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029075"/>
            <a:ext cx="30480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94000"/>
              </a:lnSpc>
              <a:buNone/>
              <a:defRPr sz="27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191F2B"/>
                </a:solidFill>
                <a:latin typeface="Barlow Condensed"/>
                <a:ea typeface="Barlow Condensed"/>
                <a:cs typeface="Barlow Condensed"/>
              </a:rPr>
              <a:t>Start callbacks from a usable record.</a:t>
            </a:r>
          </a:p>
        </p:txBody>
      </p:sp>
      <p:sp>
        <p:nvSpPr>
          <p:cNvPr id="19" name="value-body-2">
            <a:extLst xmlns:a="http://schemas.openxmlformats.org/drawingml/2006/main">
              <a:ext uri="{FF2B5EF4-FFF2-40B4-BE49-F238E27FC236}">
                <a16:creationId xmlns:a16="http://schemas.microsoft.com/office/drawing/2014/main" id="{45F9F340-84F5-4E26-BE0A-32B7453B08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5067300"/>
            <a:ext cx="3000375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200" b="0" i="0">
                <a:solidFill>
                  <a:srgbClr val="334153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334153"/>
                </a:solidFill>
                <a:latin typeface="Arial"/>
                <a:ea typeface="Arial"/>
                <a:cs typeface="Arial"/>
              </a:rPr>
              <a:t>Keep notes, captures, recordings, and exports together for managers and follow-up.</a:t>
            </a:r>
          </a:p>
        </p:txBody>
      </p:sp>
      <p:sp>
        <p:nvSpPr>
          <p:cNvPr id="20" name="source-9">
            <a:extLst xmlns:a="http://schemas.openxmlformats.org/drawingml/2006/main">
              <a:ext uri="{FF2B5EF4-FFF2-40B4-BE49-F238E27FC236}">
                <a16:creationId xmlns:a16="http://schemas.microsoft.com/office/drawing/2014/main" id="{F96A1155-F5A6-4565-BAD5-AAF285939B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86525"/>
            <a:ext cx="8191500" cy="180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334153">
                    <a:alpha val="64000"/>
                  </a:srgbClr>
                </a:solidFill>
                <a:latin typeface="Arial"/>
                <a:ea typeface="Arial"/>
                <a:cs typeface="Arial"/>
              </a:rPr>
              <a:t>Source: servicecam.pro/about</a:t>
            </a:r>
          </a:p>
        </p:txBody>
      </p:sp>
      <p:sp>
        <p:nvSpPr>
          <p:cNvPr id="21" name="page-9">
            <a:extLst xmlns:a="http://schemas.openxmlformats.org/drawingml/2006/main">
              <a:ext uri="{FF2B5EF4-FFF2-40B4-BE49-F238E27FC236}">
                <a16:creationId xmlns:a16="http://schemas.microsoft.com/office/drawing/2014/main" id="{FEB92AC8-56E1-4F69-8A21-DE88555C0C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57950"/>
            <a:ext cx="304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334153">
                    <a:alpha val="64000"/>
                  </a:srgbClr>
                </a:solidFill>
                <a:latin typeface="Barlow Condensed"/>
                <a:ea typeface="Barlow Condensed"/>
                <a:cs typeface="Barlow Condensed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00186043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2026-07-15T22:38:09.1580000Z</dcterms:created>
  <dcterms:modified xsi:type="dcterms:W3CDTF">2026-07-15T22:38:09.1580000Z</dcterms:modified>
</coreProperties>
</file>